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37"/>
    <a:srgbClr val="FF9900"/>
    <a:srgbClr val="00CFF2"/>
    <a:srgbClr val="00FFFF"/>
    <a:srgbClr val="00FF00"/>
    <a:srgbClr val="07F99D"/>
    <a:srgbClr val="0000FF"/>
    <a:srgbClr val="66CCFF"/>
    <a:srgbClr val="00CC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20" autoAdjust="0"/>
    <p:restoredTop sz="92240" autoAdjust="0"/>
  </p:normalViewPr>
  <p:slideViewPr>
    <p:cSldViewPr>
      <p:cViewPr varScale="1">
        <p:scale>
          <a:sx n="73" d="100"/>
          <a:sy n="73" d="100"/>
        </p:scale>
        <p:origin x="152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069848"/>
            <a:ext cx="7470648" cy="1470025"/>
          </a:xfrm>
        </p:spPr>
        <p:txBody>
          <a:bodyPr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743200" y="384048"/>
            <a:ext cx="5943600" cy="612648"/>
          </a:xfrm>
        </p:spPr>
        <p:txBody>
          <a:bodyPr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1"/>
          <p:cNvGrpSpPr/>
          <p:nvPr/>
        </p:nvGrpSpPr>
        <p:grpSpPr bwMode="grayWhite">
          <a:xfrm rot="19693411">
            <a:off x="3335008" y="1909248"/>
            <a:ext cx="6021229" cy="4829684"/>
            <a:chOff x="1761807" y="615248"/>
            <a:chExt cx="6021229" cy="4829684"/>
          </a:xfrm>
        </p:grpSpPr>
        <p:grpSp>
          <p:nvGrpSpPr>
            <p:cNvPr id="8" name="Group 42"/>
            <p:cNvGrpSpPr/>
            <p:nvPr userDrawn="1"/>
          </p:nvGrpSpPr>
          <p:grpSpPr bwMode="grayWhite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22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8"/>
            <p:cNvGrpSpPr/>
            <p:nvPr userDrawn="1"/>
          </p:nvGrpSpPr>
          <p:grpSpPr bwMode="grayWhite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20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39"/>
            <p:cNvGrpSpPr/>
            <p:nvPr userDrawn="1"/>
          </p:nvGrpSpPr>
          <p:grpSpPr bwMode="grayWhite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8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37"/>
            <p:cNvGrpSpPr/>
            <p:nvPr userDrawn="1"/>
          </p:nvGrpSpPr>
          <p:grpSpPr bwMode="grayWhite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6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6"/>
            <p:cNvGrpSpPr/>
            <p:nvPr userDrawn="1"/>
          </p:nvGrpSpPr>
          <p:grpSpPr bwMode="grayWhite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4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4" name="Picture 230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7068312" y="356616"/>
            <a:ext cx="16184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6616"/>
            <a:ext cx="6400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83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2286000"/>
            <a:ext cx="7772400" cy="1362075"/>
          </a:xfrm>
        </p:spPr>
        <p:txBody>
          <a:bodyPr anchor="t">
            <a:noAutofit/>
          </a:bodyPr>
          <a:lstStyle>
            <a:lvl1pPr algn="ctr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353312"/>
            <a:ext cx="7772400" cy="90525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1"/>
          <p:cNvGrpSpPr/>
          <p:nvPr userDrawn="1"/>
        </p:nvGrpSpPr>
        <p:grpSpPr bwMode="grayWhite">
          <a:xfrm rot="19693411">
            <a:off x="3335008" y="1909248"/>
            <a:ext cx="6021229" cy="4829684"/>
            <a:chOff x="1761807" y="615248"/>
            <a:chExt cx="6021229" cy="4829684"/>
          </a:xfrm>
        </p:grpSpPr>
        <p:grpSp>
          <p:nvGrpSpPr>
            <p:cNvPr id="8" name="Group 42"/>
            <p:cNvGrpSpPr/>
            <p:nvPr userDrawn="1"/>
          </p:nvGrpSpPr>
          <p:grpSpPr bwMode="grayWhite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22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8"/>
            <p:cNvGrpSpPr/>
            <p:nvPr userDrawn="1"/>
          </p:nvGrpSpPr>
          <p:grpSpPr bwMode="grayWhite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20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39"/>
            <p:cNvGrpSpPr/>
            <p:nvPr userDrawn="1"/>
          </p:nvGrpSpPr>
          <p:grpSpPr bwMode="grayWhite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8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37"/>
            <p:cNvGrpSpPr/>
            <p:nvPr userDrawn="1"/>
          </p:nvGrpSpPr>
          <p:grpSpPr bwMode="grayWhite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6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6"/>
            <p:cNvGrpSpPr/>
            <p:nvPr userDrawn="1"/>
          </p:nvGrpSpPr>
          <p:grpSpPr bwMode="grayWhite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4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4" name="Picture 230" descr="sta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632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728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93976"/>
            <a:ext cx="4040188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93976"/>
            <a:ext cx="4041775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0"/>
            <a:ext cx="7470648" cy="987552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016" y="1371600"/>
            <a:ext cx="4672584" cy="48554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025896" y="1371600"/>
            <a:ext cx="2633472" cy="4873752"/>
          </a:xfrm>
          <a:gradFill>
            <a:gsLst>
              <a:gs pos="0">
                <a:schemeClr val="bg1">
                  <a:lumMod val="95000"/>
                  <a:alpha val="34000"/>
                </a:schemeClr>
              </a:gs>
              <a:gs pos="60000">
                <a:schemeClr val="tx2">
                  <a:lumMod val="20000"/>
                  <a:lumOff val="80000"/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2920" y="4855464"/>
            <a:ext cx="3218688" cy="77724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algn="ctr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867912" y="1216152"/>
            <a:ext cx="4626864" cy="4398264"/>
          </a:xfrm>
          <a:solidFill>
            <a:srgbClr val="EAEAEA"/>
          </a:solidFill>
          <a:effectLst>
            <a:outerShdw blurRad="254000" dist="1016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216152"/>
            <a:ext cx="3218688" cy="3575304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White">
          <a:xfrm>
            <a:off x="0" y="0"/>
            <a:ext cx="9144000" cy="6858000"/>
          </a:xfrm>
          <a:prstGeom prst="rect">
            <a:avLst/>
          </a:prstGeom>
          <a:gradFill>
            <a:gsLst>
              <a:gs pos="6000">
                <a:schemeClr val="bg2">
                  <a:lumMod val="50000"/>
                  <a:alpha val="83000"/>
                </a:schemeClr>
              </a:gs>
              <a:gs pos="26000">
                <a:schemeClr val="bg2">
                  <a:lumMod val="50000"/>
                  <a:alpha val="63000"/>
                </a:schemeClr>
              </a:gs>
              <a:gs pos="50000">
                <a:schemeClr val="bg2">
                  <a:lumMod val="50000"/>
                  <a:alpha val="27000"/>
                </a:schemeClr>
              </a:gs>
              <a:gs pos="100000">
                <a:schemeClr val="bg2">
                  <a:lumMod val="5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black">
          <a:xfrm>
            <a:off x="0" y="0"/>
            <a:ext cx="1216152" cy="987552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76200" y="1066800"/>
            <a:ext cx="2590800" cy="1219200"/>
          </a:xfrm>
          <a:prstGeom prst="rect">
            <a:avLst/>
          </a:prstGeom>
          <a:blipFill dpi="0" rotWithShape="1">
            <a:blip r:embed="rId13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36" descr="st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 rot="-1315059">
            <a:off x="8659903" y="5872449"/>
            <a:ext cx="542925" cy="555625"/>
          </a:xfrm>
          <a:prstGeom prst="rect">
            <a:avLst/>
          </a:prstGeom>
          <a:noFill/>
        </p:spPr>
      </p:pic>
      <p:pic>
        <p:nvPicPr>
          <p:cNvPr id="11" name="Picture 139" descr="st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 rot="-1315059" flipH="1" flipV="1">
            <a:off x="152400" y="4724400"/>
            <a:ext cx="425450" cy="434975"/>
          </a:xfrm>
          <a:prstGeom prst="rect">
            <a:avLst/>
          </a:prstGeom>
          <a:noFill/>
        </p:spPr>
      </p:pic>
      <p:pic>
        <p:nvPicPr>
          <p:cNvPr id="12" name="Picture 99" descr="st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 rot="-1315059">
            <a:off x="533400" y="152400"/>
            <a:ext cx="692150" cy="708025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 bwMode="white">
          <a:xfrm>
            <a:off x="1216946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ltGray">
          <a:xfrm>
            <a:off x="8714232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ltGray">
          <a:xfrm>
            <a:off x="2670048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grayWhite">
          <a:xfrm>
            <a:off x="0" y="990600"/>
            <a:ext cx="9144000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grayWhite">
          <a:xfrm>
            <a:off x="5788152" y="1069848"/>
            <a:ext cx="3355848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01"/>
          <p:cNvGrpSpPr>
            <a:grpSpLocks/>
          </p:cNvGrpSpPr>
          <p:nvPr/>
        </p:nvGrpSpPr>
        <p:grpSpPr bwMode="ltGray">
          <a:xfrm>
            <a:off x="-61512" y="-103188"/>
            <a:ext cx="4100112" cy="4217988"/>
            <a:chOff x="-80" y="-65"/>
            <a:chExt cx="2624" cy="2631"/>
          </a:xfrm>
          <a:solidFill>
            <a:schemeClr val="bg2">
              <a:lumMod val="20000"/>
              <a:lumOff val="80000"/>
              <a:alpha val="10196"/>
            </a:schemeClr>
          </a:solidFill>
        </p:grpSpPr>
        <p:sp>
          <p:nvSpPr>
            <p:cNvPr id="19" name="Freeform 102"/>
            <p:cNvSpPr>
              <a:spLocks/>
            </p:cNvSpPr>
            <p:nvPr/>
          </p:nvSpPr>
          <p:spPr bwMode="ltGray">
            <a:xfrm>
              <a:off x="1703" y="0"/>
              <a:ext cx="73" cy="34"/>
            </a:xfrm>
            <a:custGeom>
              <a:avLst/>
              <a:gdLst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32 w 711"/>
                <a:gd name="connsiteY2" fmla="*/ 401 h 451"/>
                <a:gd name="connsiteX3" fmla="*/ 112 w 711"/>
                <a:gd name="connsiteY3" fmla="*/ 367 h 451"/>
                <a:gd name="connsiteX4" fmla="*/ 94 w 711"/>
                <a:gd name="connsiteY4" fmla="*/ 335 h 451"/>
                <a:gd name="connsiteX5" fmla="*/ 674 w 711"/>
                <a:gd name="connsiteY5" fmla="*/ 0 h 451"/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85 w 711"/>
                <a:gd name="connsiteY2" fmla="*/ 369 h 451"/>
                <a:gd name="connsiteX3" fmla="*/ 132 w 711"/>
                <a:gd name="connsiteY3" fmla="*/ 401 h 451"/>
                <a:gd name="connsiteX4" fmla="*/ 112 w 711"/>
                <a:gd name="connsiteY4" fmla="*/ 367 h 451"/>
                <a:gd name="connsiteX5" fmla="*/ 94 w 711"/>
                <a:gd name="connsiteY5" fmla="*/ 335 h 451"/>
                <a:gd name="connsiteX6" fmla="*/ 674 w 711"/>
                <a:gd name="connsiteY6" fmla="*/ 0 h 451"/>
                <a:gd name="connsiteX0" fmla="*/ 674 w 711"/>
                <a:gd name="connsiteY0" fmla="*/ 0 h 401"/>
                <a:gd name="connsiteX1" fmla="*/ 711 w 711"/>
                <a:gd name="connsiteY1" fmla="*/ 67 h 401"/>
                <a:gd name="connsiteX2" fmla="*/ 185 w 711"/>
                <a:gd name="connsiteY2" fmla="*/ 369 h 401"/>
                <a:gd name="connsiteX3" fmla="*/ 132 w 711"/>
                <a:gd name="connsiteY3" fmla="*/ 401 h 401"/>
                <a:gd name="connsiteX4" fmla="*/ 112 w 711"/>
                <a:gd name="connsiteY4" fmla="*/ 367 h 401"/>
                <a:gd name="connsiteX5" fmla="*/ 94 w 711"/>
                <a:gd name="connsiteY5" fmla="*/ 335 h 401"/>
                <a:gd name="connsiteX6" fmla="*/ 674 w 711"/>
                <a:gd name="connsiteY6" fmla="*/ 0 h 401"/>
                <a:gd name="connsiteX0" fmla="*/ 562 w 599"/>
                <a:gd name="connsiteY0" fmla="*/ 0 h 401"/>
                <a:gd name="connsiteX1" fmla="*/ 599 w 599"/>
                <a:gd name="connsiteY1" fmla="*/ 67 h 401"/>
                <a:gd name="connsiteX2" fmla="*/ 73 w 599"/>
                <a:gd name="connsiteY2" fmla="*/ 369 h 401"/>
                <a:gd name="connsiteX3" fmla="*/ 20 w 599"/>
                <a:gd name="connsiteY3" fmla="*/ 401 h 401"/>
                <a:gd name="connsiteX4" fmla="*/ 0 w 599"/>
                <a:gd name="connsiteY4" fmla="*/ 367 h 401"/>
                <a:gd name="connsiteX5" fmla="*/ 562 w 599"/>
                <a:gd name="connsiteY5" fmla="*/ 0 h 401"/>
                <a:gd name="connsiteX0" fmla="*/ 0 w 599"/>
                <a:gd name="connsiteY0" fmla="*/ 300 h 334"/>
                <a:gd name="connsiteX1" fmla="*/ 599 w 599"/>
                <a:gd name="connsiteY1" fmla="*/ 0 h 334"/>
                <a:gd name="connsiteX2" fmla="*/ 73 w 599"/>
                <a:gd name="connsiteY2" fmla="*/ 302 h 334"/>
                <a:gd name="connsiteX3" fmla="*/ 20 w 599"/>
                <a:gd name="connsiteY3" fmla="*/ 334 h 334"/>
                <a:gd name="connsiteX4" fmla="*/ 0 w 599"/>
                <a:gd name="connsiteY4" fmla="*/ 300 h 334"/>
                <a:gd name="connsiteX0" fmla="*/ 0 w 73"/>
                <a:gd name="connsiteY0" fmla="*/ 5 h 39"/>
                <a:gd name="connsiteX1" fmla="*/ 73 w 73"/>
                <a:gd name="connsiteY1" fmla="*/ 7 h 39"/>
                <a:gd name="connsiteX2" fmla="*/ 20 w 73"/>
                <a:gd name="connsiteY2" fmla="*/ 39 h 39"/>
                <a:gd name="connsiteX3" fmla="*/ 0 w 73"/>
                <a:gd name="connsiteY3" fmla="*/ 5 h 39"/>
                <a:gd name="connsiteX0" fmla="*/ 0 w 73"/>
                <a:gd name="connsiteY0" fmla="*/ 0 h 34"/>
                <a:gd name="connsiteX1" fmla="*/ 73 w 73"/>
                <a:gd name="connsiteY1" fmla="*/ 2 h 34"/>
                <a:gd name="connsiteX2" fmla="*/ 20 w 73"/>
                <a:gd name="connsiteY2" fmla="*/ 34 h 34"/>
                <a:gd name="connsiteX3" fmla="*/ 0 w 73"/>
                <a:gd name="connsiteY3" fmla="*/ 0 h 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" h="34">
                  <a:moveTo>
                    <a:pt x="0" y="0"/>
                  </a:moveTo>
                  <a:cubicBezTo>
                    <a:pt x="24" y="1"/>
                    <a:pt x="49" y="1"/>
                    <a:pt x="73" y="2"/>
                  </a:cubicBezTo>
                  <a:lnTo>
                    <a:pt x="20" y="34"/>
                  </a:lnTo>
                  <a:cubicBezTo>
                    <a:pt x="13" y="23"/>
                    <a:pt x="7" y="1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03"/>
            <p:cNvSpPr>
              <a:spLocks/>
            </p:cNvSpPr>
            <p:nvPr/>
          </p:nvSpPr>
          <p:spPr bwMode="ltGray">
            <a:xfrm>
              <a:off x="1739" y="2"/>
              <a:ext cx="314" cy="131"/>
            </a:xfrm>
            <a:custGeom>
              <a:avLst/>
              <a:gdLst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3 w 638"/>
                <a:gd name="connsiteY2" fmla="*/ 353 h 353"/>
                <a:gd name="connsiteX3" fmla="*/ 0 w 638"/>
                <a:gd name="connsiteY3" fmla="*/ 284 h 353"/>
                <a:gd name="connsiteX4" fmla="*/ 129 w 638"/>
                <a:gd name="connsiteY4" fmla="*/ 222 h 353"/>
                <a:gd name="connsiteX5" fmla="*/ 607 w 638"/>
                <a:gd name="connsiteY5" fmla="*/ 0 h 353"/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14 w 638"/>
                <a:gd name="connsiteY2" fmla="*/ 222 h 353"/>
                <a:gd name="connsiteX3" fmla="*/ 33 w 638"/>
                <a:gd name="connsiteY3" fmla="*/ 353 h 353"/>
                <a:gd name="connsiteX4" fmla="*/ 0 w 638"/>
                <a:gd name="connsiteY4" fmla="*/ 284 h 353"/>
                <a:gd name="connsiteX5" fmla="*/ 129 w 638"/>
                <a:gd name="connsiteY5" fmla="*/ 222 h 353"/>
                <a:gd name="connsiteX6" fmla="*/ 607 w 638"/>
                <a:gd name="connsiteY6" fmla="*/ 0 h 353"/>
                <a:gd name="connsiteX0" fmla="*/ 129 w 638"/>
                <a:gd name="connsiteY0" fmla="*/ 151 h 282"/>
                <a:gd name="connsiteX1" fmla="*/ 638 w 638"/>
                <a:gd name="connsiteY1" fmla="*/ 0 h 282"/>
                <a:gd name="connsiteX2" fmla="*/ 314 w 638"/>
                <a:gd name="connsiteY2" fmla="*/ 151 h 282"/>
                <a:gd name="connsiteX3" fmla="*/ 33 w 638"/>
                <a:gd name="connsiteY3" fmla="*/ 282 h 282"/>
                <a:gd name="connsiteX4" fmla="*/ 0 w 638"/>
                <a:gd name="connsiteY4" fmla="*/ 213 h 282"/>
                <a:gd name="connsiteX5" fmla="*/ 129 w 638"/>
                <a:gd name="connsiteY5" fmla="*/ 151 h 282"/>
                <a:gd name="connsiteX0" fmla="*/ 129 w 314"/>
                <a:gd name="connsiteY0" fmla="*/ 0 h 131"/>
                <a:gd name="connsiteX1" fmla="*/ 314 w 314"/>
                <a:gd name="connsiteY1" fmla="*/ 0 h 131"/>
                <a:gd name="connsiteX2" fmla="*/ 33 w 314"/>
                <a:gd name="connsiteY2" fmla="*/ 131 h 131"/>
                <a:gd name="connsiteX3" fmla="*/ 0 w 314"/>
                <a:gd name="connsiteY3" fmla="*/ 62 h 131"/>
                <a:gd name="connsiteX4" fmla="*/ 129 w 314"/>
                <a:gd name="connsiteY4" fmla="*/ 0 h 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" h="131">
                  <a:moveTo>
                    <a:pt x="129" y="0"/>
                  </a:moveTo>
                  <a:lnTo>
                    <a:pt x="314" y="0"/>
                  </a:lnTo>
                  <a:lnTo>
                    <a:pt x="33" y="131"/>
                  </a:lnTo>
                  <a:lnTo>
                    <a:pt x="0" y="6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04"/>
            <p:cNvSpPr>
              <a:spLocks/>
            </p:cNvSpPr>
            <p:nvPr/>
          </p:nvSpPr>
          <p:spPr bwMode="ltGray">
            <a:xfrm>
              <a:off x="1785" y="-65"/>
              <a:ext cx="654" cy="301"/>
            </a:xfrm>
            <a:custGeom>
              <a:avLst/>
              <a:gdLst/>
              <a:ahLst/>
              <a:cxnLst>
                <a:cxn ang="0">
                  <a:pos x="629" y="0"/>
                </a:cxn>
                <a:cxn ang="0">
                  <a:pos x="654" y="73"/>
                </a:cxn>
                <a:cxn ang="0">
                  <a:pos x="26" y="301"/>
                </a:cxn>
                <a:cxn ang="0">
                  <a:pos x="0" y="229"/>
                </a:cxn>
                <a:cxn ang="0">
                  <a:pos x="629" y="0"/>
                </a:cxn>
              </a:cxnLst>
              <a:rect l="0" t="0" r="r" b="b"/>
              <a:pathLst>
                <a:path w="654" h="301">
                  <a:moveTo>
                    <a:pt x="629" y="0"/>
                  </a:moveTo>
                  <a:lnTo>
                    <a:pt x="654" y="73"/>
                  </a:lnTo>
                  <a:lnTo>
                    <a:pt x="26" y="301"/>
                  </a:lnTo>
                  <a:lnTo>
                    <a:pt x="0" y="229"/>
                  </a:lnTo>
                  <a:lnTo>
                    <a:pt x="6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ltGray">
            <a:xfrm>
              <a:off x="1821" y="94"/>
              <a:ext cx="666" cy="248"/>
            </a:xfrm>
            <a:custGeom>
              <a:avLst/>
              <a:gdLst/>
              <a:ahLst/>
              <a:cxnLst>
                <a:cxn ang="0">
                  <a:pos x="647" y="0"/>
                </a:cxn>
                <a:cxn ang="0">
                  <a:pos x="666" y="75"/>
                </a:cxn>
                <a:cxn ang="0">
                  <a:pos x="20" y="248"/>
                </a:cxn>
                <a:cxn ang="0">
                  <a:pos x="0" y="174"/>
                </a:cxn>
                <a:cxn ang="0">
                  <a:pos x="647" y="0"/>
                </a:cxn>
              </a:cxnLst>
              <a:rect l="0" t="0" r="r" b="b"/>
              <a:pathLst>
                <a:path w="666" h="248">
                  <a:moveTo>
                    <a:pt x="647" y="0"/>
                  </a:moveTo>
                  <a:lnTo>
                    <a:pt x="666" y="75"/>
                  </a:lnTo>
                  <a:lnTo>
                    <a:pt x="20" y="248"/>
                  </a:lnTo>
                  <a:lnTo>
                    <a:pt x="0" y="17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06"/>
            <p:cNvSpPr>
              <a:spLocks/>
            </p:cNvSpPr>
            <p:nvPr/>
          </p:nvSpPr>
          <p:spPr bwMode="ltGray">
            <a:xfrm>
              <a:off x="1848" y="258"/>
              <a:ext cx="673" cy="192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73" y="76"/>
                </a:cxn>
                <a:cxn ang="0">
                  <a:pos x="14" y="192"/>
                </a:cxn>
                <a:cxn ang="0">
                  <a:pos x="0" y="116"/>
                </a:cxn>
                <a:cxn ang="0">
                  <a:pos x="659" y="0"/>
                </a:cxn>
              </a:cxnLst>
              <a:rect l="0" t="0" r="r" b="b"/>
              <a:pathLst>
                <a:path w="673" h="192">
                  <a:moveTo>
                    <a:pt x="659" y="0"/>
                  </a:moveTo>
                  <a:lnTo>
                    <a:pt x="673" y="76"/>
                  </a:lnTo>
                  <a:lnTo>
                    <a:pt x="14" y="192"/>
                  </a:lnTo>
                  <a:lnTo>
                    <a:pt x="0" y="116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07"/>
            <p:cNvSpPr>
              <a:spLocks/>
            </p:cNvSpPr>
            <p:nvPr/>
          </p:nvSpPr>
          <p:spPr bwMode="ltGray">
            <a:xfrm>
              <a:off x="1867" y="424"/>
              <a:ext cx="673" cy="136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673" y="78"/>
                </a:cxn>
                <a:cxn ang="0">
                  <a:pos x="6" y="136"/>
                </a:cxn>
                <a:cxn ang="0">
                  <a:pos x="0" y="59"/>
                </a:cxn>
                <a:cxn ang="0">
                  <a:pos x="666" y="0"/>
                </a:cxn>
              </a:cxnLst>
              <a:rect l="0" t="0" r="r" b="b"/>
              <a:pathLst>
                <a:path w="673" h="136">
                  <a:moveTo>
                    <a:pt x="666" y="0"/>
                  </a:moveTo>
                  <a:lnTo>
                    <a:pt x="673" y="78"/>
                  </a:lnTo>
                  <a:lnTo>
                    <a:pt x="6" y="136"/>
                  </a:lnTo>
                  <a:lnTo>
                    <a:pt x="0" y="59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108"/>
            <p:cNvSpPr>
              <a:spLocks noChangeArrowheads="1"/>
            </p:cNvSpPr>
            <p:nvPr/>
          </p:nvSpPr>
          <p:spPr bwMode="ltGray">
            <a:xfrm>
              <a:off x="1875" y="593"/>
              <a:ext cx="669" cy="77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09"/>
            <p:cNvSpPr>
              <a:spLocks/>
            </p:cNvSpPr>
            <p:nvPr/>
          </p:nvSpPr>
          <p:spPr bwMode="ltGray">
            <a:xfrm>
              <a:off x="1867" y="703"/>
              <a:ext cx="673" cy="1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73" y="59"/>
                </a:cxn>
                <a:cxn ang="0">
                  <a:pos x="667" y="135"/>
                </a:cxn>
                <a:cxn ang="0">
                  <a:pos x="0" y="76"/>
                </a:cxn>
                <a:cxn ang="0">
                  <a:pos x="7" y="0"/>
                </a:cxn>
              </a:cxnLst>
              <a:rect l="0" t="0" r="r" b="b"/>
              <a:pathLst>
                <a:path w="673" h="135">
                  <a:moveTo>
                    <a:pt x="7" y="0"/>
                  </a:moveTo>
                  <a:lnTo>
                    <a:pt x="673" y="59"/>
                  </a:lnTo>
                  <a:lnTo>
                    <a:pt x="667" y="135"/>
                  </a:lnTo>
                  <a:lnTo>
                    <a:pt x="0" y="76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10"/>
            <p:cNvSpPr>
              <a:spLocks/>
            </p:cNvSpPr>
            <p:nvPr/>
          </p:nvSpPr>
          <p:spPr bwMode="ltGray">
            <a:xfrm>
              <a:off x="1849" y="813"/>
              <a:ext cx="674" cy="19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4" y="116"/>
                </a:cxn>
                <a:cxn ang="0">
                  <a:pos x="660" y="192"/>
                </a:cxn>
                <a:cxn ang="0">
                  <a:pos x="0" y="75"/>
                </a:cxn>
                <a:cxn ang="0">
                  <a:pos x="14" y="0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11"/>
            <p:cNvSpPr>
              <a:spLocks/>
            </p:cNvSpPr>
            <p:nvPr/>
          </p:nvSpPr>
          <p:spPr bwMode="ltGray">
            <a:xfrm>
              <a:off x="1822" y="921"/>
              <a:ext cx="667" cy="24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67" y="173"/>
                </a:cxn>
                <a:cxn ang="0">
                  <a:pos x="647" y="247"/>
                </a:cxn>
                <a:cxn ang="0">
                  <a:pos x="0" y="74"/>
                </a:cxn>
                <a:cxn ang="0">
                  <a:pos x="20" y="0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12"/>
            <p:cNvSpPr>
              <a:spLocks/>
            </p:cNvSpPr>
            <p:nvPr/>
          </p:nvSpPr>
          <p:spPr bwMode="ltGray">
            <a:xfrm>
              <a:off x="1787" y="1027"/>
              <a:ext cx="655" cy="30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55" y="229"/>
                </a:cxn>
                <a:cxn ang="0">
                  <a:pos x="629" y="301"/>
                </a:cxn>
                <a:cxn ang="0">
                  <a:pos x="0" y="72"/>
                </a:cxn>
                <a:cxn ang="0">
                  <a:pos x="26" y="0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13"/>
            <p:cNvSpPr>
              <a:spLocks/>
            </p:cNvSpPr>
            <p:nvPr/>
          </p:nvSpPr>
          <p:spPr bwMode="ltGray">
            <a:xfrm>
              <a:off x="1742" y="1130"/>
              <a:ext cx="639" cy="35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9" y="283"/>
                </a:cxn>
                <a:cxn ang="0">
                  <a:pos x="606" y="353"/>
                </a:cxn>
                <a:cxn ang="0">
                  <a:pos x="0" y="70"/>
                </a:cxn>
                <a:cxn ang="0">
                  <a:pos x="32" y="0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14"/>
            <p:cNvSpPr>
              <a:spLocks/>
            </p:cNvSpPr>
            <p:nvPr/>
          </p:nvSpPr>
          <p:spPr bwMode="ltGray">
            <a:xfrm>
              <a:off x="1689" y="1230"/>
              <a:ext cx="617" cy="40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17" y="334"/>
                </a:cxn>
                <a:cxn ang="0">
                  <a:pos x="579" y="400"/>
                </a:cxn>
                <a:cxn ang="0">
                  <a:pos x="0" y="66"/>
                </a:cxn>
                <a:cxn ang="0">
                  <a:pos x="37" y="0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ltGray">
            <a:xfrm>
              <a:off x="1627" y="1325"/>
              <a:ext cx="592" cy="446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2" y="383"/>
                </a:cxn>
                <a:cxn ang="0">
                  <a:pos x="548" y="446"/>
                </a:cxn>
                <a:cxn ang="0">
                  <a:pos x="0" y="62"/>
                </a:cxn>
                <a:cxn ang="0">
                  <a:pos x="44" y="0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16"/>
            <p:cNvSpPr>
              <a:spLocks/>
            </p:cNvSpPr>
            <p:nvPr/>
          </p:nvSpPr>
          <p:spPr bwMode="ltGray">
            <a:xfrm>
              <a:off x="1558" y="1414"/>
              <a:ext cx="562" cy="48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2" y="430"/>
                </a:cxn>
                <a:cxn ang="0">
                  <a:pos x="511" y="489"/>
                </a:cxn>
                <a:cxn ang="0">
                  <a:pos x="0" y="58"/>
                </a:cxn>
                <a:cxn ang="0">
                  <a:pos x="49" y="0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17"/>
            <p:cNvSpPr>
              <a:spLocks/>
            </p:cNvSpPr>
            <p:nvPr/>
          </p:nvSpPr>
          <p:spPr bwMode="ltGray">
            <a:xfrm>
              <a:off x="1480" y="1498"/>
              <a:ext cx="529" cy="5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9" y="473"/>
                </a:cxn>
                <a:cxn ang="0">
                  <a:pos x="474" y="527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18"/>
            <p:cNvSpPr>
              <a:spLocks/>
            </p:cNvSpPr>
            <p:nvPr/>
          </p:nvSpPr>
          <p:spPr bwMode="ltGray">
            <a:xfrm>
              <a:off x="1397" y="1574"/>
              <a:ext cx="490" cy="562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0" y="513"/>
                </a:cxn>
                <a:cxn ang="0">
                  <a:pos x="430" y="562"/>
                </a:cxn>
                <a:cxn ang="0">
                  <a:pos x="0" y="51"/>
                </a:cxn>
                <a:cxn ang="0">
                  <a:pos x="59" y="0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19"/>
            <p:cNvSpPr>
              <a:spLocks/>
            </p:cNvSpPr>
            <p:nvPr/>
          </p:nvSpPr>
          <p:spPr bwMode="ltGray">
            <a:xfrm>
              <a:off x="1308" y="1644"/>
              <a:ext cx="446" cy="59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6" y="548"/>
                </a:cxn>
                <a:cxn ang="0">
                  <a:pos x="384" y="593"/>
                </a:cxn>
                <a:cxn ang="0">
                  <a:pos x="0" y="45"/>
                </a:cxn>
                <a:cxn ang="0">
                  <a:pos x="64" y="0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20"/>
            <p:cNvSpPr>
              <a:spLocks/>
            </p:cNvSpPr>
            <p:nvPr/>
          </p:nvSpPr>
          <p:spPr bwMode="ltGray">
            <a:xfrm>
              <a:off x="1214" y="1707"/>
              <a:ext cx="401" cy="61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01" y="579"/>
                </a:cxn>
                <a:cxn ang="0">
                  <a:pos x="334" y="618"/>
                </a:cxn>
                <a:cxn ang="0">
                  <a:pos x="0" y="38"/>
                </a:cxn>
                <a:cxn ang="0">
                  <a:pos x="66" y="0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21"/>
            <p:cNvSpPr>
              <a:spLocks/>
            </p:cNvSpPr>
            <p:nvPr/>
          </p:nvSpPr>
          <p:spPr bwMode="ltGray">
            <a:xfrm>
              <a:off x="1115" y="1760"/>
              <a:ext cx="353" cy="64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53" y="607"/>
                </a:cxn>
                <a:cxn ang="0">
                  <a:pos x="282" y="640"/>
                </a:cxn>
                <a:cxn ang="0">
                  <a:pos x="0" y="33"/>
                </a:cxn>
                <a:cxn ang="0">
                  <a:pos x="69" y="0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22"/>
            <p:cNvSpPr>
              <a:spLocks/>
            </p:cNvSpPr>
            <p:nvPr/>
          </p:nvSpPr>
          <p:spPr bwMode="ltGray">
            <a:xfrm>
              <a:off x="1012" y="1806"/>
              <a:ext cx="301" cy="65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01" y="629"/>
                </a:cxn>
                <a:cxn ang="0">
                  <a:pos x="228" y="656"/>
                </a:cxn>
                <a:cxn ang="0">
                  <a:pos x="0" y="27"/>
                </a:cxn>
                <a:cxn ang="0">
                  <a:pos x="72" y="0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23"/>
            <p:cNvSpPr>
              <a:spLocks/>
            </p:cNvSpPr>
            <p:nvPr/>
          </p:nvSpPr>
          <p:spPr bwMode="ltGray">
            <a:xfrm>
              <a:off x="906" y="1844"/>
              <a:ext cx="248" cy="66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248" y="646"/>
                </a:cxn>
                <a:cxn ang="0">
                  <a:pos x="173" y="666"/>
                </a:cxn>
                <a:cxn ang="0">
                  <a:pos x="0" y="18"/>
                </a:cxn>
                <a:cxn ang="0">
                  <a:pos x="74" y="0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24"/>
            <p:cNvSpPr>
              <a:spLocks/>
            </p:cNvSpPr>
            <p:nvPr/>
          </p:nvSpPr>
          <p:spPr bwMode="ltGray">
            <a:xfrm>
              <a:off x="798" y="1870"/>
              <a:ext cx="192" cy="67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92" y="660"/>
                </a:cxn>
                <a:cxn ang="0">
                  <a:pos x="116" y="673"/>
                </a:cxn>
                <a:cxn ang="0">
                  <a:pos x="0" y="13"/>
                </a:cxn>
                <a:cxn ang="0">
                  <a:pos x="76" y="0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25"/>
            <p:cNvSpPr>
              <a:spLocks/>
            </p:cNvSpPr>
            <p:nvPr/>
          </p:nvSpPr>
          <p:spPr bwMode="ltGray">
            <a:xfrm>
              <a:off x="688" y="1888"/>
              <a:ext cx="136" cy="67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36" y="667"/>
                </a:cxn>
                <a:cxn ang="0">
                  <a:pos x="58" y="673"/>
                </a:cxn>
                <a:cxn ang="0">
                  <a:pos x="0" y="7"/>
                </a:cxn>
                <a:cxn ang="0">
                  <a:pos x="77" y="0"/>
                </a:cxn>
              </a:cxnLst>
              <a:rect l="0" t="0" r="r" b="b"/>
              <a:pathLst>
                <a:path w="136" h="673">
                  <a:moveTo>
                    <a:pt x="77" y="0"/>
                  </a:moveTo>
                  <a:lnTo>
                    <a:pt x="136" y="667"/>
                  </a:lnTo>
                  <a:lnTo>
                    <a:pt x="58" y="673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126"/>
            <p:cNvSpPr>
              <a:spLocks noChangeArrowheads="1"/>
            </p:cNvSpPr>
            <p:nvPr/>
          </p:nvSpPr>
          <p:spPr bwMode="ltGray">
            <a:xfrm>
              <a:off x="578" y="1896"/>
              <a:ext cx="77" cy="670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27"/>
            <p:cNvSpPr>
              <a:spLocks/>
            </p:cNvSpPr>
            <p:nvPr/>
          </p:nvSpPr>
          <p:spPr bwMode="ltGray">
            <a:xfrm>
              <a:off x="410" y="1889"/>
              <a:ext cx="135" cy="67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35" y="7"/>
                </a:cxn>
                <a:cxn ang="0">
                  <a:pos x="76" y="673"/>
                </a:cxn>
                <a:cxn ang="0">
                  <a:pos x="0" y="666"/>
                </a:cxn>
                <a:cxn ang="0">
                  <a:pos x="59" y="0"/>
                </a:cxn>
              </a:cxnLst>
              <a:rect l="0" t="0" r="r" b="b"/>
              <a:pathLst>
                <a:path w="135" h="673">
                  <a:moveTo>
                    <a:pt x="59" y="0"/>
                  </a:moveTo>
                  <a:lnTo>
                    <a:pt x="135" y="7"/>
                  </a:lnTo>
                  <a:lnTo>
                    <a:pt x="76" y="673"/>
                  </a:lnTo>
                  <a:lnTo>
                    <a:pt x="0" y="666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28"/>
            <p:cNvSpPr>
              <a:spLocks/>
            </p:cNvSpPr>
            <p:nvPr/>
          </p:nvSpPr>
          <p:spPr bwMode="ltGray">
            <a:xfrm>
              <a:off x="243" y="1872"/>
              <a:ext cx="192" cy="67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92" y="13"/>
                </a:cxn>
                <a:cxn ang="0">
                  <a:pos x="76" y="672"/>
                </a:cxn>
                <a:cxn ang="0">
                  <a:pos x="0" y="659"/>
                </a:cxn>
                <a:cxn ang="0">
                  <a:pos x="117" y="0"/>
                </a:cxn>
              </a:cxnLst>
              <a:rect l="0" t="0" r="r" b="b"/>
              <a:pathLst>
                <a:path w="192" h="672">
                  <a:moveTo>
                    <a:pt x="117" y="0"/>
                  </a:moveTo>
                  <a:lnTo>
                    <a:pt x="192" y="13"/>
                  </a:lnTo>
                  <a:lnTo>
                    <a:pt x="76" y="672"/>
                  </a:lnTo>
                  <a:lnTo>
                    <a:pt x="0" y="659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29"/>
            <p:cNvSpPr>
              <a:spLocks/>
            </p:cNvSpPr>
            <p:nvPr/>
          </p:nvSpPr>
          <p:spPr bwMode="ltGray">
            <a:xfrm>
              <a:off x="80" y="1845"/>
              <a:ext cx="247" cy="666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247" y="20"/>
                </a:cxn>
                <a:cxn ang="0">
                  <a:pos x="74" y="666"/>
                </a:cxn>
                <a:cxn ang="0">
                  <a:pos x="0" y="646"/>
                </a:cxn>
                <a:cxn ang="0">
                  <a:pos x="172" y="0"/>
                </a:cxn>
              </a:cxnLst>
              <a:rect l="0" t="0" r="r" b="b"/>
              <a:pathLst>
                <a:path w="247" h="666">
                  <a:moveTo>
                    <a:pt x="172" y="0"/>
                  </a:moveTo>
                  <a:lnTo>
                    <a:pt x="247" y="20"/>
                  </a:lnTo>
                  <a:lnTo>
                    <a:pt x="74" y="666"/>
                  </a:lnTo>
                  <a:lnTo>
                    <a:pt x="0" y="646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30"/>
            <p:cNvSpPr>
              <a:spLocks/>
            </p:cNvSpPr>
            <p:nvPr/>
          </p:nvSpPr>
          <p:spPr bwMode="ltGray">
            <a:xfrm>
              <a:off x="-80" y="1808"/>
              <a:ext cx="301" cy="656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301" y="27"/>
                </a:cxn>
                <a:cxn ang="0">
                  <a:pos x="72" y="656"/>
                </a:cxn>
                <a:cxn ang="0">
                  <a:pos x="0" y="629"/>
                </a:cxn>
                <a:cxn ang="0">
                  <a:pos x="229" y="0"/>
                </a:cxn>
              </a:cxnLst>
              <a:rect l="0" t="0" r="r" b="b"/>
              <a:pathLst>
                <a:path w="301" h="656">
                  <a:moveTo>
                    <a:pt x="229" y="0"/>
                  </a:moveTo>
                  <a:lnTo>
                    <a:pt x="301" y="27"/>
                  </a:lnTo>
                  <a:lnTo>
                    <a:pt x="72" y="656"/>
                  </a:lnTo>
                  <a:lnTo>
                    <a:pt x="0" y="629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31"/>
            <p:cNvSpPr>
              <a:spLocks/>
            </p:cNvSpPr>
            <p:nvPr/>
          </p:nvSpPr>
          <p:spPr bwMode="ltGray">
            <a:xfrm>
              <a:off x="-42" y="1764"/>
              <a:ext cx="160" cy="377"/>
            </a:xfrm>
            <a:custGeom>
              <a:avLst/>
              <a:gdLst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70 w 353"/>
                <a:gd name="connsiteY2" fmla="*/ 639 h 639"/>
                <a:gd name="connsiteX3" fmla="*/ 0 w 353"/>
                <a:gd name="connsiteY3" fmla="*/ 606 h 639"/>
                <a:gd name="connsiteX4" fmla="*/ 193 w 353"/>
                <a:gd name="connsiteY4" fmla="*/ 193 h 639"/>
                <a:gd name="connsiteX5" fmla="*/ 283 w 353"/>
                <a:gd name="connsiteY5" fmla="*/ 0 h 639"/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193 w 353"/>
                <a:gd name="connsiteY2" fmla="*/ 377 h 639"/>
                <a:gd name="connsiteX3" fmla="*/ 70 w 353"/>
                <a:gd name="connsiteY3" fmla="*/ 639 h 639"/>
                <a:gd name="connsiteX4" fmla="*/ 0 w 353"/>
                <a:gd name="connsiteY4" fmla="*/ 606 h 639"/>
                <a:gd name="connsiteX5" fmla="*/ 193 w 353"/>
                <a:gd name="connsiteY5" fmla="*/ 193 h 639"/>
                <a:gd name="connsiteX6" fmla="*/ 283 w 353"/>
                <a:gd name="connsiteY6" fmla="*/ 0 h 639"/>
                <a:gd name="connsiteX0" fmla="*/ 283 w 353"/>
                <a:gd name="connsiteY0" fmla="*/ 0 h 606"/>
                <a:gd name="connsiteX1" fmla="*/ 353 w 353"/>
                <a:gd name="connsiteY1" fmla="*/ 33 h 606"/>
                <a:gd name="connsiteX2" fmla="*/ 193 w 353"/>
                <a:gd name="connsiteY2" fmla="*/ 377 h 606"/>
                <a:gd name="connsiteX3" fmla="*/ 0 w 353"/>
                <a:gd name="connsiteY3" fmla="*/ 606 h 606"/>
                <a:gd name="connsiteX4" fmla="*/ 193 w 353"/>
                <a:gd name="connsiteY4" fmla="*/ 193 h 606"/>
                <a:gd name="connsiteX5" fmla="*/ 283 w 353"/>
                <a:gd name="connsiteY5" fmla="*/ 0 h 606"/>
                <a:gd name="connsiteX0" fmla="*/ 90 w 160"/>
                <a:gd name="connsiteY0" fmla="*/ 0 h 377"/>
                <a:gd name="connsiteX1" fmla="*/ 160 w 160"/>
                <a:gd name="connsiteY1" fmla="*/ 33 h 377"/>
                <a:gd name="connsiteX2" fmla="*/ 0 w 160"/>
                <a:gd name="connsiteY2" fmla="*/ 377 h 377"/>
                <a:gd name="connsiteX3" fmla="*/ 0 w 160"/>
                <a:gd name="connsiteY3" fmla="*/ 193 h 377"/>
                <a:gd name="connsiteX4" fmla="*/ 90 w 160"/>
                <a:gd name="connsiteY4" fmla="*/ 0 h 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" h="377">
                  <a:moveTo>
                    <a:pt x="90" y="0"/>
                  </a:moveTo>
                  <a:lnTo>
                    <a:pt x="160" y="33"/>
                  </a:lnTo>
                  <a:cubicBezTo>
                    <a:pt x="107" y="148"/>
                    <a:pt x="53" y="262"/>
                    <a:pt x="0" y="377"/>
                  </a:cubicBezTo>
                  <a:lnTo>
                    <a:pt x="0" y="193"/>
                  </a:lnTo>
                  <a:cubicBezTo>
                    <a:pt x="30" y="129"/>
                    <a:pt x="60" y="64"/>
                    <a:pt x="9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32"/>
            <p:cNvSpPr>
              <a:spLocks/>
            </p:cNvSpPr>
            <p:nvPr/>
          </p:nvSpPr>
          <p:spPr bwMode="ltGray">
            <a:xfrm>
              <a:off x="-42" y="1714"/>
              <a:ext cx="60" cy="136"/>
            </a:xfrm>
            <a:custGeom>
              <a:avLst/>
              <a:gdLst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66 w 400"/>
                <a:gd name="connsiteY2" fmla="*/ 714 h 714"/>
                <a:gd name="connsiteX3" fmla="*/ 0 w 400"/>
                <a:gd name="connsiteY3" fmla="*/ 676 h 714"/>
                <a:gd name="connsiteX4" fmla="*/ 334 w 400"/>
                <a:gd name="connsiteY4" fmla="*/ 96 h 714"/>
                <a:gd name="connsiteX5" fmla="*/ 341 w 400"/>
                <a:gd name="connsiteY5" fmla="*/ 100 h 714"/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7" fmla="*/ 334 w 400"/>
                <a:gd name="connsiteY7" fmla="*/ 96 h 714"/>
                <a:gd name="connsiteX0" fmla="*/ 341 w 400"/>
                <a:gd name="connsiteY0" fmla="*/ 100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275 w 334"/>
                <a:gd name="connsiteY0" fmla="*/ 0 h 614"/>
                <a:gd name="connsiteX1" fmla="*/ 334 w 334"/>
                <a:gd name="connsiteY1" fmla="*/ 35 h 614"/>
                <a:gd name="connsiteX2" fmla="*/ 274 w 334"/>
                <a:gd name="connsiteY2" fmla="*/ 136 h 614"/>
                <a:gd name="connsiteX3" fmla="*/ 0 w 334"/>
                <a:gd name="connsiteY3" fmla="*/ 614 h 614"/>
                <a:gd name="connsiteX4" fmla="*/ 275 w 334"/>
                <a:gd name="connsiteY4" fmla="*/ 0 h 614"/>
                <a:gd name="connsiteX0" fmla="*/ 1 w 60"/>
                <a:gd name="connsiteY0" fmla="*/ 0 h 136"/>
                <a:gd name="connsiteX1" fmla="*/ 60 w 60"/>
                <a:gd name="connsiteY1" fmla="*/ 35 h 136"/>
                <a:gd name="connsiteX2" fmla="*/ 0 w 60"/>
                <a:gd name="connsiteY2" fmla="*/ 136 h 136"/>
                <a:gd name="connsiteX3" fmla="*/ 1 w 60"/>
                <a:gd name="connsiteY3" fmla="*/ 0 h 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136">
                  <a:moveTo>
                    <a:pt x="1" y="0"/>
                  </a:moveTo>
                  <a:lnTo>
                    <a:pt x="60" y="35"/>
                  </a:lnTo>
                  <a:cubicBezTo>
                    <a:pt x="40" y="69"/>
                    <a:pt x="20" y="102"/>
                    <a:pt x="0" y="136"/>
                  </a:cubicBezTo>
                  <a:cubicBezTo>
                    <a:pt x="0" y="91"/>
                    <a:pt x="1" y="45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16152" y="0"/>
            <a:ext cx="7470648" cy="987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188720"/>
            <a:ext cx="8229600" cy="490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056" y="6364224"/>
            <a:ext cx="2185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BE4573E-F6AE-47E8-A5D7-4BCB2A2DFF86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0048" y="6364224"/>
            <a:ext cx="5312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4152" y="6364224"/>
            <a:ext cx="612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 cap="none" spc="0">
          <a:ln w="18415" cmpd="sng">
            <a:noFill/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80000"/>
        <a:buFont typeface="Wingdings 2" pitchFamily="18" charset="2"/>
        <a:buChar char="¤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>
            <a:lumMod val="60000"/>
            <a:lumOff val="40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60000"/>
            <a:lumOff val="40000"/>
          </a:schemeClr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elena692007@yandex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23.edu-reg.ru/shellserver?id=31996&amp;module_id=1266035#126603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857364"/>
            <a:ext cx="7891240" cy="128588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 урока: «</a:t>
            </a:r>
            <a:r>
              <a:rPr lang="ru-RU" sz="54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Австралия </a:t>
            </a:r>
            <a:r>
              <a:rPr lang="ru-RU" sz="54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</a:t>
            </a:r>
            <a:r>
              <a:rPr lang="ru-RU" sz="54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Океания»</a:t>
            </a:r>
            <a:endParaRPr lang="ru-RU" sz="5400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5786454"/>
            <a:ext cx="7215238" cy="785818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6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Для </a:t>
            </a: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</a:rPr>
              <a:t>изучения темы необходимо рассмотреть теорию, ответить на вопросы. Отправить фотоотчет на мою электронную почту до </a:t>
            </a:r>
            <a:r>
              <a:rPr lang="ru-RU" sz="6400" b="1" dirty="0">
                <a:latin typeface="Times New Roman" panose="02020603050405020304" pitchFamily="18" charset="0"/>
                <a:ea typeface="Calibri" panose="020F0502020204030204" pitchFamily="34" charset="0"/>
              </a:rPr>
              <a:t>15.00: </a:t>
            </a:r>
            <a:r>
              <a:rPr lang="en-US" sz="64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elena</a:t>
            </a:r>
            <a:r>
              <a:rPr lang="ru-RU" sz="6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692007@</a:t>
            </a:r>
            <a:r>
              <a:rPr lang="en-US" sz="64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yandex</a:t>
            </a:r>
            <a:r>
              <a:rPr lang="ru-RU" sz="6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.</a:t>
            </a:r>
            <a:r>
              <a:rPr lang="en-US" sz="64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ru</a:t>
            </a:r>
            <a:endParaRPr lang="ru-RU" sz="6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6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Обязательно в отчете указываем дату</a:t>
            </a:r>
            <a:endParaRPr lang="ru-RU" sz="6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6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black">
          <a:xfrm>
            <a:off x="714348" y="428604"/>
            <a:ext cx="7851648" cy="1042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 smtClean="0">
                <a:ln w="12700" cmpd="sng">
                  <a:solidFill>
                    <a:srgbClr val="00CFF2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rPr>
              <a:t>ДОБРЫЙ ДЕНЬ!</a:t>
            </a:r>
            <a:r>
              <a:rPr kumimoji="0" lang="ru-RU" sz="3600" b="1" i="1" u="none" strike="noStrike" kern="1200" normalizeH="0" baseline="0" noProof="0" dirty="0" smtClean="0">
                <a:ln w="12700" cmpd="sng">
                  <a:solidFill>
                    <a:srgbClr val="00CFF2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  <a:t/>
            </a:r>
            <a:br>
              <a:rPr kumimoji="0" lang="ru-RU" sz="3600" b="1" i="1" u="none" strike="noStrike" kern="1200" normalizeH="0" baseline="0" noProof="0" dirty="0" smtClean="0">
                <a:ln w="12700" cmpd="sng">
                  <a:solidFill>
                    <a:srgbClr val="00CFF2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</a:br>
            <a:endParaRPr kumimoji="0" lang="ru-RU" sz="3600" b="1" i="1" u="none" strike="noStrike" kern="1200" normalizeH="0" baseline="0" noProof="0" dirty="0">
              <a:ln w="12700" cmpd="sng">
                <a:solidFill>
                  <a:srgbClr val="00CFF2"/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2285984" y="3429001"/>
            <a:ext cx="6400800" cy="163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/>
              <a:t>Цели:</a:t>
            </a:r>
            <a:endParaRPr lang="ru-RU"/>
          </a:p>
          <a:p>
            <a:r>
              <a:rPr lang="ru-RU"/>
              <a:t>изучая Австралию, показать её привлекательность и неповторимость, её красоту и величие;</a:t>
            </a:r>
          </a:p>
          <a:p>
            <a:r>
              <a:rPr lang="ru-RU"/>
              <a:t>- выявить причины экономического и политического лидерства страны на мировом уровне;</a:t>
            </a:r>
          </a:p>
        </p:txBody>
      </p:sp>
      <p:pic>
        <p:nvPicPr>
          <p:cNvPr id="8" name="Рисунок 7" descr="Globe-O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67" y="3270137"/>
            <a:ext cx="2157418" cy="21574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black">
          <a:xfrm>
            <a:off x="1214414" y="-142900"/>
            <a:ext cx="7470648" cy="1500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Чудеса Австралии </a:t>
            </a:r>
            <a:endParaRPr kumimoji="0" lang="ru-RU" sz="3600" b="1" i="1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2857488" y="1428736"/>
            <a:ext cx="6143668" cy="2214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16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Равнина Налларбор – 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представляет собой значительную  площадь плоской,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практически лишенной деревьев пустынной или полупустынной местности, расположенной к северу от Большого Австралийского залива.</a:t>
            </a:r>
          </a:p>
          <a:p>
            <a:pPr lvl="0" algn="r">
              <a:spcBef>
                <a:spcPct val="0"/>
              </a:spcBef>
              <a:defRPr/>
            </a:pPr>
            <a:endParaRPr lang="ru-RU" sz="300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Calibri" pitchFamily="34" charset="0"/>
              <a:ea typeface="+mj-ea"/>
              <a:cs typeface="Microsoft Sans Serif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Налларбор (лат. </a:t>
            </a:r>
            <a:r>
              <a:rPr lang="ru-RU" sz="1450" dirty="0" err="1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nullus</a:t>
            </a: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 </a:t>
            </a:r>
            <a:r>
              <a:rPr lang="ru-RU" sz="1450" dirty="0" err="1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labor</a:t>
            </a: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) значит «нет деревьев».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Но на практике все оказывается немного иначе: там нет не только деревьев, там вообще ничего нет. Ни одного селения, ни одного источника воды, дорога есть, но она всего одна.</a:t>
            </a:r>
          </a:p>
          <a:p>
            <a:pPr lvl="0" algn="ctr">
              <a:spcBef>
                <a:spcPct val="0"/>
              </a:spcBef>
              <a:defRPr/>
            </a:pPr>
            <a:endParaRPr lang="ru-RU" sz="300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Calibri" pitchFamily="34" charset="0"/>
              <a:ea typeface="+mj-ea"/>
              <a:cs typeface="Microsoft Sans Serif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Налларбор – самый большой в мире выход известняка на поверхность. Площадь равнины – 200 тысяч квадратных километров, а в самом широком месте ее длинна достигает 1 100 метров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noProof="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 </a:t>
            </a:r>
            <a:endParaRPr kumimoji="0" lang="ru-RU" sz="140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Microsoft Sans Serif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Palatino Linotype" pitchFamily="18" charset="0"/>
              <a:ea typeface="+mj-ea"/>
              <a:cs typeface="Arial" pitchFamily="34" charset="0"/>
            </a:endParaRPr>
          </a:p>
        </p:txBody>
      </p:sp>
      <p:pic>
        <p:nvPicPr>
          <p:cNvPr id="12" name="Рисунок 11" descr="en.wikipe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285860"/>
            <a:ext cx="2476518" cy="1928802"/>
          </a:xfrm>
          <a:prstGeom prst="rect">
            <a:avLst/>
          </a:prstGeom>
          <a:ln w="88900" cap="sq" cmpd="thickThin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Eureka-Skydeck-9-225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3857628"/>
            <a:ext cx="1857380" cy="2476507"/>
          </a:xfrm>
          <a:prstGeom prst="rect">
            <a:avLst/>
          </a:prstGeom>
          <a:ln w="88900" cap="sq" cmpd="thickThin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 bwMode="black">
          <a:xfrm>
            <a:off x="214282" y="4214818"/>
            <a:ext cx="6143668" cy="2214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16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Башня Эврика – 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самый высокий небоскреб Мельбурна и второй по высоте небоскреб Австралии. Высота сооружения 297 метров (91 этаж и 1 подземный).</a:t>
            </a:r>
          </a:p>
          <a:p>
            <a:pPr lvl="0" algn="ctr">
              <a:spcBef>
                <a:spcPct val="0"/>
              </a:spcBef>
              <a:defRPr/>
            </a:pPr>
            <a:endParaRPr lang="ru-RU" sz="300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Calibri" pitchFamily="34" charset="0"/>
              <a:ea typeface="+mj-ea"/>
              <a:cs typeface="Microsoft Sans Serif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Небоскреб Эврика – не просто не просто самое высокое и жилое здание в мире, но и замечательная смотровая площадка. 88 этаж башни расположен на отметке в 285 метров и всю его площадь занял обзорная платформа, </a:t>
            </a:r>
            <a:r>
              <a:rPr lang="ru-RU" sz="1450" dirty="0" err="1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Skydeck</a:t>
            </a: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 88. В Южном Полушарии это наивысшая наблюдательская точка в своем роде</a:t>
            </a:r>
            <a:r>
              <a:rPr lang="ru-RU" sz="1400" noProof="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 </a:t>
            </a:r>
            <a:endParaRPr kumimoji="0" lang="ru-RU" sz="140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Microsoft Sans Serif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Palatino Linotype" pitchFamily="18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black">
          <a:xfrm>
            <a:off x="3286116" y="500042"/>
            <a:ext cx="5643602" cy="2214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16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Гондванские леса – 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самые обширные по площади субтропические леса в мире.</a:t>
            </a:r>
          </a:p>
          <a:p>
            <a:pPr lvl="0" algn="ctr">
              <a:spcBef>
                <a:spcPct val="0"/>
              </a:spcBef>
              <a:defRPr/>
            </a:pPr>
            <a:endParaRPr lang="ru-RU" sz="300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Calibri" pitchFamily="34" charset="0"/>
              <a:ea typeface="+mj-ea"/>
              <a:cs typeface="Microsoft Sans Serif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Но их площадь – не самое главное. Самое главное – их возраст: эти леса сохранились в неизменном виде со времен Гондваны – древнего </a:t>
            </a:r>
            <a:r>
              <a:rPr lang="ru-RU" sz="1450" dirty="0" err="1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суперматерика</a:t>
            </a: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, который позже раскололся на существующие сейчас материки. На Земле больше нет леса, где животные и растения практически не отличаются от своих предков</a:t>
            </a:r>
            <a:endParaRPr kumimoji="0" lang="ru-RU" sz="140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Microsoft Sans Serif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Palatino Linotype" pitchFamily="18" charset="0"/>
              <a:ea typeface="+mj-ea"/>
              <a:cs typeface="Arial" pitchFamily="34" charset="0"/>
            </a:endParaRPr>
          </a:p>
        </p:txBody>
      </p:sp>
      <p:pic>
        <p:nvPicPr>
          <p:cNvPr id="13" name="Рисунок 12" descr="everything-everywhere.com_-300x2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642918"/>
            <a:ext cx="2857500" cy="1914525"/>
          </a:xfrm>
          <a:prstGeom prst="rect">
            <a:avLst/>
          </a:prstGeom>
          <a:ln w="88900" cap="sq" cmpd="thickThin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Рисунок 13" descr="0_3e6b6_1b137cc0_XL-300x1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2643182"/>
            <a:ext cx="2857500" cy="1895475"/>
          </a:xfrm>
          <a:prstGeom prst="rect">
            <a:avLst/>
          </a:prstGeom>
          <a:ln w="88900" cap="sq" cmpd="thickThin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Заголовок 1"/>
          <p:cNvSpPr txBox="1">
            <a:spLocks/>
          </p:cNvSpPr>
          <p:nvPr/>
        </p:nvSpPr>
        <p:spPr bwMode="black">
          <a:xfrm>
            <a:off x="0" y="2500306"/>
            <a:ext cx="5643602" cy="1857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16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Культурный Центр Жан-Мари </a:t>
            </a:r>
            <a:r>
              <a:rPr lang="ru-RU" sz="1600" dirty="0" err="1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Тжибао</a:t>
            </a:r>
            <a:r>
              <a:rPr lang="ru-RU" sz="16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 – 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оригинальный архитектурный комплекс, который окружает океан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и пышная тропическая растительность.</a:t>
            </a:r>
          </a:p>
          <a:p>
            <a:pPr lvl="0" algn="ctr">
              <a:spcBef>
                <a:spcPct val="0"/>
              </a:spcBef>
              <a:defRPr/>
            </a:pPr>
            <a:endParaRPr lang="ru-RU" sz="300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Calibri" pitchFamily="34" charset="0"/>
              <a:ea typeface="+mj-ea"/>
              <a:cs typeface="Microsoft Sans Serif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Расположен недалеко от города </a:t>
            </a:r>
            <a:r>
              <a:rPr lang="ru-RU" sz="1450" dirty="0" err="1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Нумии</a:t>
            </a: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, столицы Новой Каледонии</a:t>
            </a:r>
            <a:endParaRPr kumimoji="0" lang="ru-RU" sz="1600" b="1" i="1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Palatino Linotype" pitchFamily="18" charset="0"/>
              <a:ea typeface="+mj-ea"/>
              <a:cs typeface="Arial" pitchFamily="34" charset="0"/>
            </a:endParaRPr>
          </a:p>
        </p:txBody>
      </p:sp>
      <p:pic>
        <p:nvPicPr>
          <p:cNvPr id="16" name="Рисунок 15" descr="3751b0dcf710cbb594bab2c77bcf6092.media.350x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214818"/>
            <a:ext cx="2933697" cy="2095498"/>
          </a:xfrm>
          <a:prstGeom prst="rect">
            <a:avLst/>
          </a:prstGeom>
          <a:ln w="88900" cap="sq" cmpd="thickThin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Заголовок 1"/>
          <p:cNvSpPr txBox="1">
            <a:spLocks/>
          </p:cNvSpPr>
          <p:nvPr/>
        </p:nvSpPr>
        <p:spPr bwMode="black">
          <a:xfrm>
            <a:off x="3500430" y="4643446"/>
            <a:ext cx="5429256" cy="1857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16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Маркизские острова – 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острова Французской Полинезии – это одни из тех мест, про которые говорят «на краю света». Эти острова красуются на самых ярких и завораживающих плакатах – белоснежные пляжи, чистейшее море и богатая тропическая растительность.</a:t>
            </a:r>
          </a:p>
          <a:p>
            <a:pPr lvl="0" algn="r">
              <a:spcBef>
                <a:spcPct val="0"/>
              </a:spcBef>
              <a:defRPr/>
            </a:pPr>
            <a:endParaRPr lang="ru-RU" sz="300" b="1" i="1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Palatino Linotype" pitchFamily="18" charset="0"/>
              <a:ea typeface="+mj-ea"/>
              <a:cs typeface="Arial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Arial" pitchFamily="34" charset="0"/>
              </a:rPr>
              <a:t>Маркизские острова достойно представляют свой регион, где целый год можно жить среди тишины, покоя и райской красоты</a:t>
            </a:r>
            <a:endParaRPr kumimoji="0" lang="ru-RU" sz="145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jakeprout.com_-225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428604"/>
            <a:ext cx="1857380" cy="2476507"/>
          </a:xfrm>
          <a:prstGeom prst="rect">
            <a:avLst/>
          </a:prstGeom>
          <a:ln w="88900" cap="sq" cmpd="thickThin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 bwMode="black">
          <a:xfrm>
            <a:off x="3071802" y="571480"/>
            <a:ext cx="5643602" cy="1857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16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Хребет  Джек </a:t>
            </a:r>
            <a:r>
              <a:rPr lang="ru-RU" sz="1600" dirty="0" err="1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Хиллс</a:t>
            </a:r>
            <a:r>
              <a:rPr lang="ru-RU" sz="16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 – 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80 километровый горный хребет Австралии, через который не протекает ни одна река. </a:t>
            </a:r>
          </a:p>
          <a:p>
            <a:pPr lvl="0" algn="ctr">
              <a:spcBef>
                <a:spcPct val="0"/>
              </a:spcBef>
              <a:defRPr/>
            </a:pPr>
            <a:endParaRPr lang="ru-RU" sz="300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Calibri" pitchFamily="34" charset="0"/>
              <a:ea typeface="+mj-ea"/>
              <a:cs typeface="Microsoft Sans Serif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Горная порода, в основном, – это песчаник и кварц.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Пробы здешних пород в 2005 году обнаружили кристаллы циркона, возраст которых колеблется в пределах 4.4-4.5 миллиардов лет. Этот циркон на 750 миллионов лет старше любого известного ученым вещества на планете</a:t>
            </a:r>
            <a:endParaRPr kumimoji="0" lang="ru-RU" sz="1600" b="1" i="1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Palatino Linotype" pitchFamily="18" charset="0"/>
              <a:ea typeface="+mj-ea"/>
              <a:cs typeface="Arial" pitchFamily="34" charset="0"/>
            </a:endParaRPr>
          </a:p>
        </p:txBody>
      </p:sp>
      <p:pic>
        <p:nvPicPr>
          <p:cNvPr id="12" name="Рисунок 11" descr="yourrestaurants.com_.au_-300x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2643182"/>
            <a:ext cx="2857500" cy="1905000"/>
          </a:xfrm>
          <a:prstGeom prst="rect">
            <a:avLst/>
          </a:prstGeom>
          <a:ln w="88900" cap="sq" cmpd="thickThin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 bwMode="black">
          <a:xfrm>
            <a:off x="0" y="2500306"/>
            <a:ext cx="5715008" cy="1857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16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Сидней Тауэр – 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самая высокая точка Сиднея.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Ее смотровая площадка находится на 50 метров выше, чем на самом высоком здании – </a:t>
            </a:r>
            <a:r>
              <a:rPr lang="ru-RU" sz="1450" dirty="0" err="1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Скай</a:t>
            </a: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 Тауэр.</a:t>
            </a:r>
          </a:p>
          <a:p>
            <a:pPr lvl="0" algn="r">
              <a:spcBef>
                <a:spcPct val="0"/>
              </a:spcBef>
              <a:defRPr/>
            </a:pPr>
            <a:endParaRPr lang="ru-RU" sz="400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Calibri" pitchFamily="34" charset="0"/>
              <a:ea typeface="+mj-ea"/>
              <a:cs typeface="Microsoft Sans Serif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Сидней Тауэр высится на 305 метров, и ее видно из любой точки города и всех мелких городов в радиусе 100 километров</a:t>
            </a:r>
          </a:p>
        </p:txBody>
      </p:sp>
      <p:pic>
        <p:nvPicPr>
          <p:cNvPr id="14" name="Рисунок 13" descr="Bora-Bora-30-300x2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357694"/>
            <a:ext cx="2786082" cy="2080275"/>
          </a:xfrm>
          <a:prstGeom prst="rect">
            <a:avLst/>
          </a:prstGeom>
          <a:ln w="88900" cap="sq" cmpd="thickThin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Заголовок 1"/>
          <p:cNvSpPr txBox="1">
            <a:spLocks/>
          </p:cNvSpPr>
          <p:nvPr/>
        </p:nvSpPr>
        <p:spPr bwMode="black">
          <a:xfrm>
            <a:off x="3286116" y="4500570"/>
            <a:ext cx="5643602" cy="1857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Если на земле есть рай, то остров </a:t>
            </a:r>
            <a:r>
              <a:rPr lang="ru-RU" sz="16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Бора-Бора –</a:t>
            </a: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наверно одно из тех самых мест, где можно его поискать.</a:t>
            </a:r>
          </a:p>
          <a:p>
            <a:pPr lvl="0" algn="r">
              <a:spcBef>
                <a:spcPct val="0"/>
              </a:spcBef>
              <a:defRPr/>
            </a:pPr>
            <a:endParaRPr lang="ru-RU" sz="300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Calibri" pitchFamily="34" charset="0"/>
              <a:ea typeface="+mj-ea"/>
              <a:cs typeface="Microsoft Sans Serif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Красивые пляжи, много пышной тропической растительности, прекрасная, прозрачная вода, вдобавок над всей этой красотищей возвышаются остатки потухшего вулкана, все выше перечисленное – не что иное, как остров посреди Тихого океана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black">
          <a:xfrm>
            <a:off x="3071802" y="357166"/>
            <a:ext cx="5643602" cy="1857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В юго-восточной части Тихого океана,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где-то посередине между Южной Америкой и </a:t>
            </a:r>
            <a:r>
              <a:rPr lang="ru-RU" sz="1450" dirty="0" err="1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Таити</a:t>
            </a: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, находится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1600" dirty="0" err="1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Рапа-Нуи</a:t>
            </a:r>
            <a:r>
              <a:rPr lang="ru-RU" sz="16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 или остров Пасхи –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один из самых отдаленных островов в мире и самых обитаемых.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Это удивительное место в мире и является родиной странных статуй и никто до сегодня не смог объяснить, как появились эти статуи</a:t>
            </a:r>
            <a:endParaRPr kumimoji="0" lang="ru-RU" sz="1600" b="1" i="1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Palatino Linotype" pitchFamily="18" charset="0"/>
              <a:ea typeface="+mj-ea"/>
              <a:cs typeface="Arial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black">
          <a:xfrm>
            <a:off x="0" y="2357430"/>
            <a:ext cx="5715008" cy="1857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16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Пустыня Гибсона </a:t>
            </a: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находится в самом сердце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Западной Австралии, к югу от тропика Козерога, южнее Большой Песчаной пустыни и к северу от Большой пустыни Виктория. Пустыне удалось отхватить 155 530 квадратных метров «сердца» штата</a:t>
            </a:r>
          </a:p>
          <a:p>
            <a:pPr lvl="0" algn="r">
              <a:spcBef>
                <a:spcPct val="0"/>
              </a:spcBef>
              <a:defRPr/>
            </a:pPr>
            <a:endParaRPr lang="ru-RU" sz="400" dirty="0" smtClean="0">
              <a:ln w="18415" cmpd="sng">
                <a:noFill/>
                <a:prstDash val="solid"/>
              </a:ln>
              <a:solidFill>
                <a:srgbClr val="0070C0"/>
              </a:solidFill>
              <a:latin typeface="Calibri" pitchFamily="34" charset="0"/>
              <a:ea typeface="+mj-ea"/>
              <a:cs typeface="Microsoft Sans Serif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black">
          <a:xfrm>
            <a:off x="2928926" y="4357694"/>
            <a:ext cx="5929354" cy="1857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16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Большой Барьерный риф –</a:t>
            </a: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гряда коралловых рифов и островов в Коралловом море, протянувшаяся вдоль северо-восточного побережья Австралии  на 2500 км .</a:t>
            </a:r>
          </a:p>
          <a:p>
            <a:pPr lvl="0" algn="r">
              <a:spcBef>
                <a:spcPct val="0"/>
              </a:spcBef>
              <a:defRPr/>
            </a:pPr>
            <a:endParaRPr lang="ru-RU" sz="300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Calibri" pitchFamily="34" charset="0"/>
              <a:ea typeface="+mj-ea"/>
              <a:cs typeface="Microsoft Sans Serif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Тут обитает более 400 видов кораллов и около 1500 видов морских рыб.</a:t>
            </a:r>
          </a:p>
          <a:p>
            <a:pPr lvl="0" algn="r">
              <a:spcBef>
                <a:spcPct val="0"/>
              </a:spcBef>
              <a:defRPr/>
            </a:pPr>
            <a:endParaRPr lang="ru-RU" sz="300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Calibri" pitchFamily="34" charset="0"/>
              <a:ea typeface="+mj-ea"/>
              <a:cs typeface="Microsoft Sans Serif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Большой Барьерный риф дает убежище боле чем 240  видам птиц  </a:t>
            </a:r>
          </a:p>
        </p:txBody>
      </p:sp>
      <p:pic>
        <p:nvPicPr>
          <p:cNvPr id="10" name="Рисунок 9" descr="pascu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42918"/>
            <a:ext cx="2571768" cy="1928826"/>
          </a:xfrm>
          <a:prstGeom prst="rect">
            <a:avLst/>
          </a:prstGeom>
          <a:ln w="88900" cap="sq" cmpd="thickThin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 descr="1_1280922477-300x1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2357430"/>
            <a:ext cx="2857500" cy="1895475"/>
          </a:xfrm>
          <a:prstGeom prst="rect">
            <a:avLst/>
          </a:prstGeom>
          <a:ln w="88900" cap="sq" cmpd="thickThin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Рисунок 16" descr="barrir1_185985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929066"/>
            <a:ext cx="2210459" cy="2564132"/>
          </a:xfrm>
          <a:prstGeom prst="rect">
            <a:avLst/>
          </a:prstGeom>
          <a:ln w="88900" cap="sq" cmpd="thickThin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black">
          <a:xfrm>
            <a:off x="3214678" y="500042"/>
            <a:ext cx="5643602" cy="1857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Единственный в мире «вертикальный» остров, </a:t>
            </a:r>
            <a:r>
              <a:rPr lang="ru-RU" sz="1600" dirty="0" err="1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Болс</a:t>
            </a:r>
            <a:r>
              <a:rPr lang="ru-RU" sz="16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 Пирамид, </a:t>
            </a: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находится между Австралией и Новой Зеландией. Это вулканический утес с площадью основания всего 200 квадратных метров, но высотой в 562 метра.</a:t>
            </a:r>
          </a:p>
          <a:p>
            <a:pPr lvl="0" algn="r">
              <a:spcBef>
                <a:spcPct val="0"/>
              </a:spcBef>
              <a:defRPr/>
            </a:pPr>
            <a:endParaRPr lang="ru-RU" sz="300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Calibri" pitchFamily="34" charset="0"/>
              <a:ea typeface="+mj-ea"/>
              <a:cs typeface="Microsoft Sans Serif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Arial" pitchFamily="34" charset="0"/>
              </a:rPr>
              <a:t>То, что </a:t>
            </a:r>
            <a:r>
              <a:rPr lang="ru-RU" sz="1600" dirty="0" err="1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Arial" pitchFamily="34" charset="0"/>
              </a:rPr>
              <a:t>Болс</a:t>
            </a:r>
            <a:r>
              <a:rPr lang="ru-RU" sz="16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Arial" pitchFamily="34" charset="0"/>
              </a:rPr>
              <a:t> </a:t>
            </a: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Arial" pitchFamily="34" charset="0"/>
              </a:rPr>
              <a:t>вулканического происхождение – не секрет. Есть предположение о том, что подводное основание Пирамиды – Тасманийский континент, утопленное плато гигантских размеров, а Новая Зеландия и острова – его верхушки</a:t>
            </a:r>
            <a:endParaRPr kumimoji="0" lang="ru-RU" sz="145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black">
          <a:xfrm>
            <a:off x="285720" y="2786058"/>
            <a:ext cx="5715008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16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Великая дорога вдоль океана (</a:t>
            </a:r>
            <a:r>
              <a:rPr lang="ru-RU" sz="1600" dirty="0" err="1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Great</a:t>
            </a:r>
            <a:r>
              <a:rPr lang="ru-RU" sz="16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 </a:t>
            </a:r>
            <a:r>
              <a:rPr lang="ru-RU" sz="1600" dirty="0" err="1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Ocean</a:t>
            </a:r>
            <a:r>
              <a:rPr lang="ru-RU" sz="16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 </a:t>
            </a:r>
            <a:r>
              <a:rPr lang="ru-RU" sz="1600" dirty="0" err="1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Road</a:t>
            </a:r>
            <a:r>
              <a:rPr lang="ru-RU" sz="16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),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протянувшая свои 273 км по юго-восточному побережью Австралии от </a:t>
            </a:r>
            <a:r>
              <a:rPr lang="ru-RU" sz="1450" dirty="0" err="1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Джилонга</a:t>
            </a: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 до </a:t>
            </a:r>
            <a:r>
              <a:rPr lang="ru-RU" sz="1450" dirty="0" err="1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Варнамбула</a:t>
            </a: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, одаривает туристов великолепными видами в районе 12 апостолов.</a:t>
            </a:r>
          </a:p>
          <a:p>
            <a:pPr lvl="0" algn="r">
              <a:spcBef>
                <a:spcPct val="0"/>
              </a:spcBef>
              <a:defRPr/>
            </a:pPr>
            <a:endParaRPr lang="ru-RU" sz="300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Calibri" pitchFamily="34" charset="0"/>
              <a:ea typeface="+mj-ea"/>
              <a:cs typeface="Microsoft Sans Serif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Это звучное имя получили несколько скал, стоящих неподалеку от берега в национальном парке «Порт </a:t>
            </a:r>
            <a:r>
              <a:rPr lang="ru-RU" sz="1450" dirty="0" err="1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Кэмпбэл</a:t>
            </a: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». Скалы здесь сложены из известняков. Возникли они 10-20 миллионов лет назад</a:t>
            </a:r>
          </a:p>
          <a:p>
            <a:pPr lvl="0" algn="r">
              <a:spcBef>
                <a:spcPct val="0"/>
              </a:spcBef>
              <a:defRPr/>
            </a:pPr>
            <a:endParaRPr lang="ru-RU" sz="400" dirty="0" smtClean="0">
              <a:ln w="18415" cmpd="sng">
                <a:noFill/>
                <a:prstDash val="solid"/>
              </a:ln>
              <a:solidFill>
                <a:srgbClr val="0070C0"/>
              </a:solidFill>
              <a:latin typeface="Calibri" pitchFamily="34" charset="0"/>
              <a:ea typeface="+mj-ea"/>
              <a:cs typeface="Microsoft Sans Serif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black">
          <a:xfrm>
            <a:off x="3000364" y="4786322"/>
            <a:ext cx="5929354" cy="1857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В центральной части австралийской пустыни расположен уникальный природный объект – самая большая на планете </a:t>
            </a:r>
            <a:r>
              <a:rPr lang="ru-RU" sz="16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монолитная скала –  Эйерс-Рок, </a:t>
            </a: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которую на протяжении тысяч лет  местные аборигены называли мелодичным именем </a:t>
            </a:r>
            <a:r>
              <a:rPr lang="ru-RU" sz="1600" dirty="0" err="1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Улуру</a:t>
            </a:r>
            <a:r>
              <a:rPr lang="ru-RU" sz="16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.</a:t>
            </a:r>
          </a:p>
          <a:p>
            <a:pPr lvl="0" algn="r">
              <a:spcBef>
                <a:spcPct val="0"/>
              </a:spcBef>
              <a:defRPr/>
            </a:pPr>
            <a:endParaRPr lang="ru-RU" sz="300" dirty="0" smtClean="0">
              <a:ln w="1841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Calibri" pitchFamily="34" charset="0"/>
              <a:ea typeface="+mj-ea"/>
              <a:cs typeface="Microsoft Sans Serif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r>
              <a:rPr lang="ru-RU" sz="1600" dirty="0" err="1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Эйерс-Рок</a:t>
            </a:r>
            <a:r>
              <a:rPr lang="ru-RU" sz="160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 </a:t>
            </a: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– древнейшая и самая большая монолитная скала на земле (ее возраст примерно 500 миллионов лет), возвышающаяся посреди плоской красной пустыни  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1450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Calibri" pitchFamily="34" charset="0"/>
                <a:ea typeface="+mj-ea"/>
                <a:cs typeface="Microsoft Sans Serif" pitchFamily="34" charset="0"/>
              </a:rPr>
              <a:t>  </a:t>
            </a:r>
          </a:p>
        </p:txBody>
      </p:sp>
      <p:pic>
        <p:nvPicPr>
          <p:cNvPr id="8" name="Рисунок 7" descr="australiantraveller.com_-300x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571480"/>
            <a:ext cx="2643206" cy="1982405"/>
          </a:xfrm>
          <a:prstGeom prst="rect">
            <a:avLst/>
          </a:prstGeom>
          <a:ln w="88900" cap="sq" cmpd="thickThin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2786058"/>
            <a:ext cx="2487074" cy="1678775"/>
          </a:xfrm>
          <a:prstGeom prst="rect">
            <a:avLst/>
          </a:prstGeom>
          <a:ln w="88900" cap="sq" cmpd="thickThin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Рисунок 13" descr="ayers-ro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643446"/>
            <a:ext cx="2651954" cy="1750440"/>
          </a:xfrm>
          <a:prstGeom prst="rect">
            <a:avLst/>
          </a:prstGeom>
          <a:ln w="88900" cap="sq" cmpd="thickThin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ЛИТЕРАТУРА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pPr lvl="0"/>
            <a:r>
              <a:rPr lang="ru-RU" dirty="0"/>
              <a:t>Под редакцией Е.В. Титова Экология. – М. 2017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23.edu-reg.ru/shellserver?id=31996&amp;module_id=1266035#1266035</a:t>
            </a:r>
            <a:endParaRPr lang="ru-RU" dirty="0" smtClean="0"/>
          </a:p>
          <a:p>
            <a:r>
              <a:rPr lang="ru-RU" dirty="0" smtClean="0"/>
              <a:t>Ответить на задания, размещенные на сайте. Результаты прислать фотоотчетом или скриншотом.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1552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black">
          <a:xfrm>
            <a:off x="928662" y="4857760"/>
            <a:ext cx="7851648" cy="1042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1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Palatino Linotype" pitchFamily="18" charset="0"/>
              <a:ea typeface="+mj-ea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black">
          <a:xfrm>
            <a:off x="2214546" y="3071810"/>
            <a:ext cx="4143372" cy="142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Общие сведения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j-ea"/>
                <a:cs typeface="Microsoft Sans Serif" pitchFamily="34" charset="0"/>
              </a:rPr>
              <a:t>                  </a:t>
            </a:r>
            <a:r>
              <a:rPr kumimoji="0" lang="ru-RU" sz="140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Calibri" pitchFamily="34" charset="0"/>
                <a:ea typeface="+mj-ea"/>
                <a:cs typeface="Microsoft Sans Serif" pitchFamily="34" charset="0"/>
              </a:rPr>
              <a:t>Площадь</a:t>
            </a:r>
            <a:r>
              <a:rPr kumimoji="0" lang="ru-RU" sz="1400" u="none" strike="noStrike" kern="1200" cap="none" spc="0" normalizeH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Calibri" pitchFamily="34" charset="0"/>
                <a:ea typeface="+mj-ea"/>
                <a:cs typeface="Microsoft Sans Serif" pitchFamily="34" charset="0"/>
              </a:rPr>
              <a:t> в тыс. кв. км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Calibri" pitchFamily="34" charset="0"/>
                <a:ea typeface="+mj-ea"/>
                <a:cs typeface="Microsoft Sans Serif" pitchFamily="34" charset="0"/>
              </a:rPr>
              <a:t>                                              8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Calibri" pitchFamily="34" charset="0"/>
                <a:ea typeface="+mj-ea"/>
                <a:cs typeface="Microsoft Sans Serif" pitchFamily="34" charset="0"/>
              </a:rPr>
              <a:t>959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Calibri" pitchFamily="34" charset="0"/>
                <a:ea typeface="+mj-ea"/>
                <a:cs typeface="Microsoft Sans Serif" pitchFamily="34" charset="0"/>
              </a:rPr>
              <a:t>Численность населения</a:t>
            </a:r>
            <a:endParaRPr kumimoji="0" lang="ru-RU" sz="1400" u="none" strike="noStrike" kern="1200" cap="none" spc="0" normalizeH="0" noProof="0" dirty="0" smtClean="0">
              <a:ln w="18415" cmpd="sng">
                <a:noFill/>
                <a:prstDash val="solid"/>
              </a:ln>
              <a:solidFill>
                <a:schemeClr val="bg1"/>
              </a:solidFill>
              <a:uLnTx/>
              <a:uFillTx/>
              <a:latin typeface="Calibri" pitchFamily="34" charset="0"/>
              <a:ea typeface="+mj-ea"/>
              <a:cs typeface="Microsoft Sans Serif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Calibri" pitchFamily="34" charset="0"/>
                <a:ea typeface="+mj-ea"/>
                <a:cs typeface="Microsoft Sans Serif" pitchFamily="34" charset="0"/>
              </a:rPr>
              <a:t>                                  29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Calibri" pitchFamily="34" charset="0"/>
                <a:ea typeface="+mj-ea"/>
                <a:cs typeface="Microsoft Sans Serif" pitchFamily="34" charset="0"/>
              </a:rPr>
              <a:t>000 000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Calibri" pitchFamily="34" charset="0"/>
                <a:ea typeface="+mj-ea"/>
                <a:cs typeface="Microsoft Sans Serif" pitchFamily="34" charset="0"/>
              </a:rPr>
              <a:t>Наибольшая высота в м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+mj-ea"/>
                <a:cs typeface="Microsoft Sans Serif" pitchFamily="34" charset="0"/>
              </a:rPr>
              <a:t>над уровнем моря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j-ea"/>
                <a:cs typeface="Microsoft Sans Serif" pitchFamily="34" charset="0"/>
              </a:rPr>
              <a:t>г. </a:t>
            </a:r>
            <a:r>
              <a:rPr kumimoji="0" lang="ru-RU" sz="1400" u="none" strike="noStrike" kern="1200" cap="none" spc="0" normalizeH="0" baseline="0" noProof="0" dirty="0" err="1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j-ea"/>
                <a:cs typeface="Microsoft Sans Serif" pitchFamily="34" charset="0"/>
              </a:rPr>
              <a:t>Джая</a:t>
            </a:r>
            <a:r>
              <a:rPr kumimoji="0" lang="ru-RU" sz="140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j-ea"/>
                <a:cs typeface="Microsoft Sans Serif" pitchFamily="34" charset="0"/>
              </a:rPr>
              <a:t>  5 030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+mj-ea"/>
                <a:cs typeface="Microsoft Sans Serif" pitchFamily="34" charset="0"/>
              </a:rPr>
              <a:t>Наименьшая высота в м </a:t>
            </a:r>
            <a:r>
              <a:rPr kumimoji="0" lang="ru-RU" sz="140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Calibri" pitchFamily="34" charset="0"/>
                <a:ea typeface="+mj-ea"/>
                <a:cs typeface="Microsoft Sans Serif" pitchFamily="34" charset="0"/>
              </a:rPr>
              <a:t>от уровня моря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Calibri" pitchFamily="34" charset="0"/>
                <a:ea typeface="+mj-ea"/>
                <a:cs typeface="Microsoft Sans Serif" pitchFamily="34" charset="0"/>
              </a:rPr>
              <a:t>оз. Эйр  -16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Calibri" pitchFamily="34" charset="0"/>
                <a:ea typeface="+mj-ea"/>
                <a:cs typeface="Microsoft Sans Serif" pitchFamily="34" charset="0"/>
              </a:rPr>
              <a:t>Самое большое озеро в кв.км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Calibri" pitchFamily="34" charset="0"/>
                <a:ea typeface="+mj-ea"/>
                <a:cs typeface="Microsoft Sans Serif" pitchFamily="34" charset="0"/>
              </a:rPr>
              <a:t>о</a:t>
            </a:r>
            <a:r>
              <a:rPr lang="ru-RU" sz="1400" noProof="0" dirty="0" err="1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Calibri" pitchFamily="34" charset="0"/>
                <a:ea typeface="+mj-ea"/>
                <a:cs typeface="Microsoft Sans Serif" pitchFamily="34" charset="0"/>
              </a:rPr>
              <a:t>з</a:t>
            </a:r>
            <a:r>
              <a:rPr lang="ru-RU" sz="1400" noProof="0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Calibri" pitchFamily="34" charset="0"/>
                <a:ea typeface="+mj-ea"/>
                <a:cs typeface="Microsoft Sans Serif" pitchFamily="34" charset="0"/>
              </a:rPr>
              <a:t>. Эйр  15 000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u="none" strike="noStrike" kern="1200" cap="none" spc="0" normalizeH="0" baseline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Calibri" pitchFamily="34" charset="0"/>
                <a:ea typeface="+mj-ea"/>
                <a:cs typeface="Microsoft Sans Serif" pitchFamily="34" charset="0"/>
              </a:rPr>
              <a:t>Самая большая река по длине в км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noProof="0" dirty="0" err="1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Calibri" pitchFamily="34" charset="0"/>
                <a:ea typeface="+mj-ea"/>
                <a:cs typeface="Microsoft Sans Serif" pitchFamily="34" charset="0"/>
              </a:rPr>
              <a:t>Дарлинг</a:t>
            </a:r>
            <a:r>
              <a:rPr lang="ru-RU" sz="1400" noProof="0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Calibri" pitchFamily="34" charset="0"/>
                <a:ea typeface="+mj-ea"/>
                <a:cs typeface="Microsoft Sans Serif" pitchFamily="34" charset="0"/>
              </a:rPr>
              <a:t>  2 739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u="none" strike="noStrike" kern="1200" cap="none" spc="0" normalizeH="0" baseline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Calibri" pitchFamily="34" charset="0"/>
                <a:ea typeface="+mj-ea"/>
                <a:cs typeface="Microsoft Sans Serif" pitchFamily="34" charset="0"/>
              </a:rPr>
              <a:t>Самая большая река по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u="none" strike="noStrike" kern="1200" cap="none" spc="0" normalizeH="0" baseline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Calibri" pitchFamily="34" charset="0"/>
                <a:ea typeface="+mj-ea"/>
                <a:cs typeface="Microsoft Sans Serif" pitchFamily="34" charset="0"/>
              </a:rPr>
              <a:t>площади </a:t>
            </a:r>
            <a:r>
              <a:rPr lang="ru-RU" sz="140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+mj-ea"/>
                <a:cs typeface="Microsoft Sans Serif" pitchFamily="34" charset="0"/>
              </a:rPr>
              <a:t>бассейна в тыс.кв.км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Calibri" pitchFamily="34" charset="0"/>
                <a:ea typeface="+mj-ea"/>
                <a:cs typeface="Microsoft Sans Serif" pitchFamily="34" charset="0"/>
              </a:rPr>
              <a:t>Муррей  1 073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+mj-ea"/>
                <a:cs typeface="Microsoft Sans Serif" pitchFamily="34" charset="0"/>
              </a:rPr>
              <a:t>Самый большой остров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+mj-ea"/>
                <a:cs typeface="Microsoft Sans Serif" pitchFamily="34" charset="0"/>
              </a:rPr>
              <a:t>по площади в кв.км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Calibri" pitchFamily="34" charset="0"/>
                <a:ea typeface="+mj-ea"/>
                <a:cs typeface="Microsoft Sans Serif" pitchFamily="34" charset="0"/>
              </a:rPr>
              <a:t>Новая Гвинея  792 540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noProof="0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Calibri" pitchFamily="34" charset="0"/>
                <a:ea typeface="+mj-ea"/>
                <a:cs typeface="Microsoft Sans Serif" pitchFamily="34" charset="0"/>
              </a:rPr>
              <a:t> </a:t>
            </a:r>
            <a:endParaRPr kumimoji="0" lang="ru-RU" sz="140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j-ea"/>
              <a:cs typeface="Microsoft Sans Serif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Palatino Linotype" pitchFamily="18" charset="0"/>
              <a:ea typeface="+mj-ea"/>
              <a:cs typeface="Arial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black">
          <a:xfrm>
            <a:off x="0" y="5286388"/>
            <a:ext cx="2928926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u="none" strike="noStrike" kern="1200" cap="none" spc="0" normalizeH="0" baseline="0" noProof="0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Calibri" pitchFamily="34" charset="0"/>
                <a:ea typeface="+mj-ea"/>
                <a:cs typeface="Microsoft Sans Serif" pitchFamily="34" charset="0"/>
              </a:rPr>
              <a:t>    Монолит Эйерс-Рок (скала Улуру)</a:t>
            </a:r>
            <a:endParaRPr kumimoji="0" lang="ru-RU" sz="1600" u="none" strike="noStrike" kern="1200" cap="none" spc="0" normalizeH="0" baseline="0" noProof="0" dirty="0">
              <a:ln w="3175" cmpd="sng">
                <a:noFill/>
                <a:prstDash val="solid"/>
              </a:ln>
              <a:solidFill>
                <a:schemeClr val="bg1"/>
              </a:solidFill>
              <a:uLnTx/>
              <a:uFillTx/>
              <a:latin typeface="Calibri" pitchFamily="34" charset="0"/>
              <a:ea typeface="+mj-ea"/>
              <a:cs typeface="Microsoft Sans Serif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black">
          <a:xfrm>
            <a:off x="6643702" y="4429132"/>
            <a:ext cx="2214578" cy="214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+mj-ea"/>
                <a:cs typeface="Microsoft Sans Serif" pitchFamily="34" charset="0"/>
              </a:rPr>
              <a:t>Кенгуру</a:t>
            </a:r>
            <a:endParaRPr kumimoji="0" lang="ru-RU" sz="1600" u="none" strike="noStrike" kern="1200" cap="none" spc="0" normalizeH="0" baseline="0" noProof="0" dirty="0">
              <a:ln w="3175" cmpd="sng">
                <a:noFill/>
                <a:prstDash val="solid"/>
              </a:ln>
              <a:solidFill>
                <a:schemeClr val="bg1"/>
              </a:solidFill>
              <a:uLnTx/>
              <a:uFillTx/>
              <a:latin typeface="Calibri" pitchFamily="34" charset="0"/>
              <a:ea typeface="+mj-ea"/>
              <a:cs typeface="Microsoft Sans Serif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black">
          <a:xfrm>
            <a:off x="6572264" y="6286520"/>
            <a:ext cx="2428892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+mj-ea"/>
                <a:cs typeface="Microsoft Sans Serif" pitchFamily="34" charset="0"/>
              </a:rPr>
              <a:t>Скала волна в городе Перт  </a:t>
            </a:r>
            <a:endParaRPr kumimoji="0" lang="ru-RU" sz="1600" u="none" strike="noStrike" kern="1200" cap="none" spc="0" normalizeH="0" baseline="0" noProof="0" dirty="0">
              <a:ln w="3175" cmpd="sng">
                <a:noFill/>
                <a:prstDash val="solid"/>
              </a:ln>
              <a:solidFill>
                <a:schemeClr val="bg1"/>
              </a:solidFill>
              <a:uLnTx/>
              <a:uFillTx/>
              <a:latin typeface="Calibri" pitchFamily="34" charset="0"/>
              <a:ea typeface="+mj-ea"/>
              <a:cs typeface="Microsoft Sans Serif" pitchFamily="34" charset="0"/>
            </a:endParaRPr>
          </a:p>
        </p:txBody>
      </p:sp>
      <p:pic>
        <p:nvPicPr>
          <p:cNvPr id="24" name="Рисунок 23" descr="Queensland_MER_FR_Orbit12910_20040819_crop_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571480"/>
            <a:ext cx="2119307" cy="2119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Заголовок 1"/>
          <p:cNvSpPr txBox="1">
            <a:spLocks/>
          </p:cNvSpPr>
          <p:nvPr/>
        </p:nvSpPr>
        <p:spPr bwMode="black">
          <a:xfrm>
            <a:off x="500034" y="2714620"/>
            <a:ext cx="221457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u="none" strike="noStrike" kern="1200" cap="none" spc="0" normalizeH="0" baseline="0" noProof="0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Calibri" pitchFamily="34" charset="0"/>
                <a:ea typeface="+mj-ea"/>
                <a:cs typeface="Microsoft Sans Serif" pitchFamily="34" charset="0"/>
              </a:rPr>
              <a:t>Большой  Барьерный риф </a:t>
            </a:r>
            <a:endParaRPr kumimoji="0" lang="ru-RU" sz="1600" u="none" strike="noStrike" kern="1200" cap="none" spc="0" normalizeH="0" baseline="0" noProof="0" dirty="0">
              <a:ln w="3175" cmpd="sng">
                <a:noFill/>
                <a:prstDash val="solid"/>
              </a:ln>
              <a:solidFill>
                <a:schemeClr val="bg1"/>
              </a:solidFill>
              <a:uLnTx/>
              <a:uFillTx/>
              <a:latin typeface="Calibri" pitchFamily="34" charset="0"/>
              <a:ea typeface="+mj-ea"/>
              <a:cs typeface="Microsoft Sans Serif" pitchFamily="34" charset="0"/>
            </a:endParaRPr>
          </a:p>
        </p:txBody>
      </p:sp>
      <p:pic>
        <p:nvPicPr>
          <p:cNvPr id="26" name="Рисунок 25" descr="478296.jpg"/>
          <p:cNvPicPr>
            <a:picLocks noChangeAspect="1"/>
          </p:cNvPicPr>
          <p:nvPr/>
        </p:nvPicPr>
        <p:blipFill>
          <a:blip r:embed="rId3" cstate="print"/>
          <a:srcRect l="2703"/>
          <a:stretch>
            <a:fillRect/>
          </a:stretch>
        </p:blipFill>
        <p:spPr>
          <a:xfrm>
            <a:off x="285720" y="3429000"/>
            <a:ext cx="2571748" cy="1762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 descr="Simpson_Desert_3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500042"/>
            <a:ext cx="2559427" cy="1704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Заголовок 1"/>
          <p:cNvSpPr txBox="1">
            <a:spLocks/>
          </p:cNvSpPr>
          <p:nvPr/>
        </p:nvSpPr>
        <p:spPr bwMode="black">
          <a:xfrm>
            <a:off x="6643702" y="2285992"/>
            <a:ext cx="2214578" cy="214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+mj-ea"/>
                <a:cs typeface="Microsoft Sans Serif" pitchFamily="34" charset="0"/>
              </a:rPr>
              <a:t>Озеро Эйр в Австралии </a:t>
            </a:r>
            <a:endParaRPr kumimoji="0" lang="ru-RU" sz="1600" u="none" strike="noStrike" kern="1200" cap="none" spc="0" normalizeH="0" baseline="0" noProof="0" dirty="0">
              <a:ln w="3175" cmpd="sng">
                <a:noFill/>
                <a:prstDash val="solid"/>
              </a:ln>
              <a:solidFill>
                <a:schemeClr val="bg1"/>
              </a:solidFill>
              <a:uLnTx/>
              <a:uFillTx/>
              <a:latin typeface="Calibri" pitchFamily="34" charset="0"/>
              <a:ea typeface="+mj-ea"/>
              <a:cs typeface="Microsoft Sans Serif" pitchFamily="34" charset="0"/>
            </a:endParaRPr>
          </a:p>
        </p:txBody>
      </p:sp>
      <p:pic>
        <p:nvPicPr>
          <p:cNvPr id="30" name="Рисунок 29" descr="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4786322"/>
            <a:ext cx="2298486" cy="1533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Рисунок 30" descr="skippyX960_1218400499_12184005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6578" y="2571744"/>
            <a:ext cx="1984771" cy="1804901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  <p:bldP spid="19" grpId="0"/>
      <p:bldP spid="25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black">
          <a:xfrm>
            <a:off x="1071538" y="1857364"/>
            <a:ext cx="7858180" cy="2000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+mj-ea"/>
                <a:cs typeface="Arial" pitchFamily="34" charset="0"/>
              </a:rPr>
              <a:t>Австралия – самый маленький и самый засушливый материк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+mj-ea"/>
                <a:cs typeface="Arial" pitchFamily="34" charset="0"/>
              </a:rPr>
              <a:t>целиком расположен в Южном полушарии.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00" dirty="0" smtClean="0">
              <a:ln w="18415" cmpd="sng">
                <a:noFill/>
                <a:prstDash val="solid"/>
              </a:ln>
              <a:solidFill>
                <a:schemeClr val="bg1"/>
              </a:solidFill>
              <a:latin typeface="Calibri" pitchFamily="34" charset="0"/>
              <a:ea typeface="+mj-ea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+mj-ea"/>
                <a:cs typeface="Arial" pitchFamily="34" charset="0"/>
              </a:rPr>
              <a:t>На востоке материк омывает Тихий океан и его моря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+mj-ea"/>
                <a:cs typeface="Arial" pitchFamily="34" charset="0"/>
              </a:rPr>
              <a:t> – Коралловое и Тасманово. На севере, западе и юге – Индийский океан и Арафурское море. Берега изрезаны слабо.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00" dirty="0" smtClean="0">
              <a:ln w="18415" cmpd="sng">
                <a:noFill/>
                <a:prstDash val="solid"/>
              </a:ln>
              <a:solidFill>
                <a:schemeClr val="bg1"/>
              </a:solidFill>
              <a:latin typeface="Calibri" pitchFamily="34" charset="0"/>
              <a:ea typeface="+mj-ea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+mj-ea"/>
                <a:cs typeface="Arial" pitchFamily="34" charset="0"/>
              </a:rPr>
              <a:t>У северо-восточных берегов на 2 тыс.км протянулся Большой Барьерный риф.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00" dirty="0" smtClean="0">
              <a:ln w="18415" cmpd="sng">
                <a:noFill/>
                <a:prstDash val="solid"/>
              </a:ln>
              <a:solidFill>
                <a:schemeClr val="bg1"/>
              </a:solidFill>
              <a:latin typeface="Calibri" pitchFamily="34" charset="0"/>
              <a:ea typeface="+mj-ea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+mj-ea"/>
                <a:cs typeface="Arial" pitchFamily="34" charset="0"/>
              </a:rPr>
              <a:t>Австралия – обособленный материк, удаленный от всех континентов,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+mj-ea"/>
                <a:cs typeface="Arial" pitchFamily="34" charset="0"/>
              </a:rPr>
              <a:t>кроме Евразии и Антарктиды. Благодаря длительной изоляции, особенностям ГП и природных условий на материке имеется большое число эндемичных форм.</a:t>
            </a:r>
          </a:p>
          <a:p>
            <a:pPr algn="r">
              <a:spcBef>
                <a:spcPct val="0"/>
              </a:spcBef>
              <a:defRPr/>
            </a:pPr>
            <a:endParaRPr lang="ru-RU" sz="500" dirty="0" smtClean="0">
              <a:ln w="18415" cmpd="sng">
                <a:noFill/>
                <a:prstDash val="solid"/>
              </a:ln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algn="r">
              <a:spcBef>
                <a:spcPct val="0"/>
              </a:spcBef>
              <a:defRPr/>
            </a:pPr>
            <a:r>
              <a:rPr lang="ru-RU" sz="16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Австралия – самое большое государство в юго-восточной части земного шара. </a:t>
            </a:r>
          </a:p>
          <a:p>
            <a:pPr algn="r">
              <a:spcBef>
                <a:spcPct val="0"/>
              </a:spcBef>
              <a:defRPr/>
            </a:pPr>
            <a:r>
              <a:rPr lang="ru-RU" sz="16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Вслед за ним идут Новая Зеландия и Папуа – Новая Гвинея. </a:t>
            </a:r>
          </a:p>
          <a:p>
            <a:pPr algn="r">
              <a:spcBef>
                <a:spcPct val="0"/>
              </a:spcBef>
              <a:defRPr/>
            </a:pPr>
            <a:r>
              <a:rPr lang="ru-RU" sz="16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Остальные страны разбросаны на сотнях маленьких островков в Тихом океане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+mj-ea"/>
                <a:cs typeface="Arial" pitchFamily="34" charset="0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+mj-ea"/>
                <a:cs typeface="Arial" pitchFamily="34" charset="0"/>
              </a:rPr>
              <a:t> 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strike="noStrike" kern="1200" cap="none" spc="0" normalizeH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 </a:t>
            </a:r>
            <a:endParaRPr lang="ru-RU" sz="1600" dirty="0" smtClean="0">
              <a:ln w="18415" cmpd="sng">
                <a:noFill/>
                <a:prstDash val="solid"/>
              </a:ln>
              <a:solidFill>
                <a:schemeClr val="bg1"/>
              </a:solidFill>
              <a:latin typeface="Calibri" pitchFamily="34" charset="0"/>
              <a:ea typeface="+mj-ea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 smtClean="0">
              <a:ln w="18415" cmpd="sng">
                <a:noFill/>
                <a:prstDash val="solid"/>
              </a:ln>
              <a:solidFill>
                <a:schemeClr val="bg1"/>
              </a:solidFill>
              <a:latin typeface="Palatino Linotype" pitchFamily="18" charset="0"/>
              <a:ea typeface="+mj-ea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1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Palatino Linotype" pitchFamily="18" charset="0"/>
              <a:ea typeface="+mj-ea"/>
              <a:cs typeface="Arial" pitchFamily="34" charset="0"/>
            </a:endParaRPr>
          </a:p>
        </p:txBody>
      </p:sp>
      <p:pic>
        <p:nvPicPr>
          <p:cNvPr id="32" name="Рисунок 31" descr="australia-map.png"/>
          <p:cNvPicPr>
            <a:picLocks noChangeAspect="1"/>
          </p:cNvPicPr>
          <p:nvPr/>
        </p:nvPicPr>
        <p:blipFill>
          <a:blip r:embed="rId2" cstate="print"/>
          <a:srcRect b="5000"/>
          <a:stretch>
            <a:fillRect/>
          </a:stretch>
        </p:blipFill>
        <p:spPr>
          <a:xfrm>
            <a:off x="928662" y="3929066"/>
            <a:ext cx="2714644" cy="2578912"/>
          </a:xfrm>
          <a:prstGeom prst="flowChartConnector">
            <a:avLst/>
          </a:prstGeom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470648" cy="150017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Австралия –  </a:t>
            </a:r>
            <a:endParaRPr lang="ru-RU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black">
          <a:xfrm>
            <a:off x="4071934" y="1857364"/>
            <a:ext cx="4857784" cy="2143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самый «плоский», маленький и засушливый материк на земном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шаре</a:t>
            </a:r>
            <a:r>
              <a:rPr kumimoji="0" lang="ru-RU" sz="3200" b="1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!</a:t>
            </a:r>
          </a:p>
        </p:txBody>
      </p:sp>
      <p:pic>
        <p:nvPicPr>
          <p:cNvPr id="8" name="Рисунок 7" descr="globe.jpg"/>
          <p:cNvPicPr>
            <a:picLocks noChangeAspect="1"/>
          </p:cNvPicPr>
          <p:nvPr/>
        </p:nvPicPr>
        <p:blipFill>
          <a:blip r:embed="rId2" cstate="print"/>
          <a:srcRect l="14516" r="15321" b="9750"/>
          <a:stretch>
            <a:fillRect/>
          </a:stretch>
        </p:blipFill>
        <p:spPr>
          <a:xfrm>
            <a:off x="1142976" y="1785926"/>
            <a:ext cx="2500330" cy="2500330"/>
          </a:xfrm>
          <a:prstGeom prst="flowChartConnector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748d7a24e6b566f59de2656c98f05c6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2066" y="1500174"/>
            <a:ext cx="3512609" cy="2634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470648" cy="150017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Влажные и переменно-влажные тропические леса</a:t>
            </a:r>
            <a:endParaRPr lang="ru-RU" sz="3600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black">
          <a:xfrm>
            <a:off x="357158" y="2143116"/>
            <a:ext cx="4143372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Для северной</a:t>
            </a:r>
            <a:r>
              <a:rPr kumimoji="0" lang="ru-RU" sz="1400" strike="noStrike" kern="1200" cap="none" spc="0" normalizeH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 и северо-восточной части материка характерна зона  влажных  и переменно-влажных тропических лесов.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+mj-ea"/>
                <a:cs typeface="Arial" pitchFamily="34" charset="0"/>
              </a:rPr>
              <a:t>На красных ферраллитных почвах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+mj-ea"/>
                <a:cs typeface="Arial" pitchFamily="34" charset="0"/>
              </a:rPr>
              <a:t>здесь растут фикусы, пальмы, лианы, древовидные папоротники. Разнообразен мир птиц, многочисленны попугай (волнистые, какаду), лирохвост, райские птицы </a:t>
            </a:r>
            <a:r>
              <a:rPr kumimoji="0" lang="ru-RU" sz="1400" strike="noStrike" kern="1200" cap="none" spc="0" normalizeH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strike="noStrike" kern="1200" cap="none" spc="0" normalizeH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 </a:t>
            </a:r>
            <a:endParaRPr lang="ru-RU" sz="1400" dirty="0" smtClean="0">
              <a:ln w="18415" cmpd="sng">
                <a:noFill/>
                <a:prstDash val="solid"/>
              </a:ln>
              <a:solidFill>
                <a:srgbClr val="0070C0"/>
              </a:solidFill>
              <a:latin typeface="Calibri" pitchFamily="34" charset="0"/>
              <a:ea typeface="+mj-ea"/>
              <a:cs typeface="Microsoft Sans Serif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j-ea"/>
              <a:cs typeface="Microsoft Sans Serif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Palatino Linotype" pitchFamily="18" charset="0"/>
              <a:ea typeface="+mj-ea"/>
              <a:cs typeface="Arial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500562" y="3071810"/>
            <a:ext cx="1143008" cy="1588"/>
          </a:xfrm>
          <a:prstGeom prst="straightConnector1">
            <a:avLst/>
          </a:prstGeom>
          <a:ln w="3175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 bwMode="black">
          <a:xfrm>
            <a:off x="3786182" y="4714884"/>
            <a:ext cx="5000628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Переменно-влажные тропические леса – частично</a:t>
            </a:r>
            <a:r>
              <a:rPr kumimoji="0" lang="ru-RU" sz="1400" strike="noStrike" kern="1200" cap="none" spc="0" normalizeH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 листопадные густые леса. От  влажнотропических они отличаются меньшим видовым разнообразием, уменьшением количества эпифитов и лиан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strike="noStrike" kern="1200" cap="none" spc="0" normalizeH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 </a:t>
            </a:r>
            <a:endParaRPr lang="ru-RU" sz="1400" dirty="0" smtClean="0">
              <a:ln w="18415" cmpd="sng">
                <a:noFill/>
                <a:prstDash val="solid"/>
              </a:ln>
              <a:solidFill>
                <a:srgbClr val="0070C0"/>
              </a:solidFill>
              <a:latin typeface="Calibri" pitchFamily="34" charset="0"/>
              <a:ea typeface="+mj-ea"/>
              <a:cs typeface="Microsoft Sans Serif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500" dirty="0" smtClean="0">
              <a:ln w="18415" cmpd="sng">
                <a:noFill/>
                <a:prstDash val="solid"/>
              </a:ln>
              <a:solidFill>
                <a:srgbClr val="0070C0"/>
              </a:solidFill>
              <a:latin typeface="Calibri" pitchFamily="34" charset="0"/>
              <a:ea typeface="+mj-ea"/>
              <a:cs typeface="Microsoft Sans Serif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500" dirty="0" smtClean="0">
              <a:ln w="18415" cmpd="sng">
                <a:noFill/>
                <a:prstDash val="solid"/>
              </a:ln>
              <a:solidFill>
                <a:srgbClr val="0070C0"/>
              </a:solidFill>
              <a:latin typeface="Calibri" pitchFamily="34" charset="0"/>
              <a:ea typeface="+mj-ea"/>
              <a:cs typeface="Microsoft Sans Serif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500" dirty="0" smtClean="0">
              <a:ln w="18415" cmpd="sng">
                <a:noFill/>
                <a:prstDash val="solid"/>
              </a:ln>
              <a:solidFill>
                <a:srgbClr val="0070C0"/>
              </a:solidFill>
              <a:latin typeface="Calibri" pitchFamily="34" charset="0"/>
              <a:ea typeface="+mj-ea"/>
              <a:cs typeface="Microsoft Sans Serif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j-ea"/>
              <a:cs typeface="Microsoft Sans Serif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Palatino Linotype" pitchFamily="18" charset="0"/>
              <a:ea typeface="+mj-ea"/>
              <a:cs typeface="Arial" pitchFamily="34" charset="0"/>
            </a:endParaRPr>
          </a:p>
        </p:txBody>
      </p:sp>
      <p:pic>
        <p:nvPicPr>
          <p:cNvPr id="11" name="Рисунок 10" descr="1321034425_usloviya-pochvoobrazovan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643314"/>
            <a:ext cx="3441723" cy="2288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6" name="Прямая со стрелкой 15"/>
          <p:cNvCxnSpPr/>
          <p:nvPr/>
        </p:nvCxnSpPr>
        <p:spPr>
          <a:xfrm rot="10800000">
            <a:off x="3071802" y="5143512"/>
            <a:ext cx="1357322" cy="1588"/>
          </a:xfrm>
          <a:prstGeom prst="straightConnector1">
            <a:avLst/>
          </a:prstGeom>
          <a:ln w="3175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786050" y="5500702"/>
            <a:ext cx="6000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Microsoft Sans Serif" pitchFamily="34" charset="0"/>
              </a:rPr>
              <a:t>Растения-эпифиты,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Microsoft Sans Serif" pitchFamily="34" charset="0"/>
              </a:rPr>
              <a:t>растущие на других растениях, пальмы и папоротники в таком лесу менее многочисленны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5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319c79f161b7467503f65d127d479d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3286124"/>
            <a:ext cx="2643743" cy="1758089"/>
          </a:xfrm>
          <a:prstGeom prst="rect">
            <a:avLst/>
          </a:prstGeom>
          <a:ln w="22225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</p:pic>
      <p:pic>
        <p:nvPicPr>
          <p:cNvPr id="25" name="Рисунок 24" descr="0_5d5b0_a96a437_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428604"/>
            <a:ext cx="1713580" cy="2471733"/>
          </a:xfrm>
          <a:prstGeom prst="rect">
            <a:avLst/>
          </a:prstGeom>
          <a:ln w="22225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</p:pic>
      <p:pic>
        <p:nvPicPr>
          <p:cNvPr id="21" name="Рисунок 20" descr="5446959_eb91f7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285728"/>
            <a:ext cx="1595436" cy="2379159"/>
          </a:xfrm>
          <a:prstGeom prst="rect">
            <a:avLst/>
          </a:prstGeom>
          <a:ln w="22225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2643174" y="714356"/>
            <a:ext cx="4143404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+mj-ea"/>
                <a:cs typeface="Arial" pitchFamily="34" charset="0"/>
              </a:rPr>
              <a:t>Фикус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+mj-ea"/>
                <a:cs typeface="Arial" pitchFamily="34" charset="0"/>
              </a:rPr>
              <a:t>– род растений семейства Тутовые.  Большинство видов – вечнозелёные, некоторые – листопадные </a:t>
            </a:r>
            <a:endParaRPr lang="ru-RU" sz="1400" dirty="0" smtClean="0">
              <a:ln w="18415" cmpd="sng">
                <a:noFill/>
                <a:prstDash val="solid"/>
              </a:ln>
              <a:solidFill>
                <a:srgbClr val="0070C0"/>
              </a:solidFill>
              <a:latin typeface="Calibri" pitchFamily="34" charset="0"/>
              <a:ea typeface="+mj-ea"/>
              <a:cs typeface="Microsoft Sans Serif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noProof="0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Calibri" pitchFamily="34" charset="0"/>
                <a:ea typeface="+mj-ea"/>
                <a:cs typeface="Microsoft Sans Serif" pitchFamily="34" charset="0"/>
              </a:rPr>
              <a:t> </a:t>
            </a:r>
            <a:endParaRPr kumimoji="0" lang="ru-RU" sz="140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j-ea"/>
              <a:cs typeface="Microsoft Sans Serif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Palatino Linotype" pitchFamily="18" charset="0"/>
              <a:ea typeface="+mj-ea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black">
          <a:xfrm>
            <a:off x="2357422" y="1500174"/>
            <a:ext cx="464347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kumimoji="0" lang="ru-RU" sz="1500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Какаду </a:t>
            </a:r>
            <a:r>
              <a:rPr kumimoji="0" lang="ru-RU" sz="1400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– стройный, красивый</a:t>
            </a:r>
            <a:r>
              <a:rPr kumimoji="0" lang="ru-RU" sz="1400" strike="noStrike" kern="1200" cap="none" spc="0" normalizeH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 и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+mj-ea"/>
                <a:cs typeface="Arial" pitchFamily="34" charset="0"/>
              </a:rPr>
              <a:t>жизнерадостный попугай. Какаду по праву принадлежат к наиболее забавным и интересным птицам   </a:t>
            </a:r>
            <a:endParaRPr kumimoji="0" lang="ru-RU" sz="140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Microsoft Sans Serif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Palatino Linotype" pitchFamily="18" charset="0"/>
              <a:ea typeface="+mj-ea"/>
              <a:cs typeface="Arial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10800000">
            <a:off x="2071670" y="785794"/>
            <a:ext cx="928694" cy="1588"/>
          </a:xfrm>
          <a:prstGeom prst="straightConnector1">
            <a:avLst/>
          </a:prstGeom>
          <a:ln w="3175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500826" y="2357430"/>
            <a:ext cx="785818" cy="1588"/>
          </a:xfrm>
          <a:prstGeom prst="straightConnector1">
            <a:avLst/>
          </a:prstGeom>
          <a:ln w="3175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6322231" y="3321843"/>
            <a:ext cx="643736" cy="794"/>
          </a:xfrm>
          <a:prstGeom prst="straightConnector1">
            <a:avLst/>
          </a:prstGeom>
          <a:ln w="31750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700000" scaled="0"/>
              <a:tileRect/>
            </a:gra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Заголовок 1"/>
          <p:cNvSpPr txBox="1">
            <a:spLocks/>
          </p:cNvSpPr>
          <p:nvPr/>
        </p:nvSpPr>
        <p:spPr bwMode="black">
          <a:xfrm>
            <a:off x="428596" y="6000768"/>
            <a:ext cx="5143536" cy="57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15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Утконос </a:t>
            </a:r>
            <a:r>
              <a:rPr kumimoji="0" lang="ru-RU" sz="1400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– красивое,</a:t>
            </a:r>
            <a:r>
              <a:rPr kumimoji="0" lang="ru-RU" sz="1400" strike="noStrike" kern="1200" cap="none" spc="0" normalizeH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 скрытное и застенчивое </a:t>
            </a:r>
          </a:p>
          <a:p>
            <a:pPr lvl="0" algn="r">
              <a:spcBef>
                <a:spcPct val="0"/>
              </a:spcBef>
              <a:defRPr/>
            </a:pPr>
            <a:r>
              <a:rPr kumimoji="0" lang="ru-RU" sz="1400" strike="noStrike" kern="1200" cap="none" spc="0" normalizeH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существо с челюстями, вытянутыми, наподобие утиного клюва</a:t>
            </a:r>
            <a:endParaRPr kumimoji="0" lang="ru-RU" sz="140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Microsoft Sans Serif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Palatino Linotype" pitchFamily="18" charset="0"/>
              <a:ea typeface="+mj-ea"/>
              <a:cs typeface="Arial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black">
          <a:xfrm>
            <a:off x="2357422" y="2714620"/>
            <a:ext cx="4643470" cy="214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kumimoji="0" lang="ru-RU" sz="1500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Пальма </a:t>
            </a:r>
            <a:r>
              <a:rPr kumimoji="0" lang="ru-RU" sz="1400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– древовидное растение</a:t>
            </a:r>
          </a:p>
          <a:p>
            <a:pPr lvl="0" algn="r">
              <a:spcBef>
                <a:spcPct val="0"/>
              </a:spcBef>
              <a:defRPr/>
            </a:pPr>
            <a:r>
              <a:rPr kumimoji="0" lang="ru-RU" sz="1400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 класса однодольные</a:t>
            </a:r>
            <a:r>
              <a:rPr kumimoji="0" lang="ru-RU" sz="1400" strike="noStrike" kern="1200" cap="none" spc="0" normalizeH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 – самые стройные из всех деревьев </a:t>
            </a:r>
            <a:endParaRPr kumimoji="0" lang="ru-RU" sz="140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Microsoft Sans Serif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Palatino Linotype" pitchFamily="18" charset="0"/>
              <a:ea typeface="+mj-ea"/>
              <a:cs typeface="Arial" pitchFamily="34" charset="0"/>
            </a:endParaRPr>
          </a:p>
        </p:txBody>
      </p:sp>
      <p:pic>
        <p:nvPicPr>
          <p:cNvPr id="26" name="Рисунок 25" descr="mzl.zrzrdaqz.320x480-75.jpg"/>
          <p:cNvPicPr>
            <a:picLocks noChangeAspect="1"/>
          </p:cNvPicPr>
          <p:nvPr/>
        </p:nvPicPr>
        <p:blipFill>
          <a:blip r:embed="rId5" cstate="print"/>
          <a:srcRect b="10156"/>
          <a:stretch>
            <a:fillRect/>
          </a:stretch>
        </p:blipFill>
        <p:spPr>
          <a:xfrm>
            <a:off x="3428992" y="3214686"/>
            <a:ext cx="1889124" cy="2545897"/>
          </a:xfrm>
          <a:prstGeom prst="rect">
            <a:avLst/>
          </a:prstGeom>
          <a:ln w="22225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</p:pic>
      <p:cxnSp>
        <p:nvCxnSpPr>
          <p:cNvPr id="33" name="Прямая со стрелкой 32"/>
          <p:cNvCxnSpPr/>
          <p:nvPr/>
        </p:nvCxnSpPr>
        <p:spPr>
          <a:xfrm rot="10800000" flipV="1">
            <a:off x="4857752" y="5214950"/>
            <a:ext cx="1143008" cy="794"/>
          </a:xfrm>
          <a:prstGeom prst="straightConnector1">
            <a:avLst/>
          </a:prstGeom>
          <a:ln w="3175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Заголовок 1"/>
          <p:cNvSpPr txBox="1">
            <a:spLocks/>
          </p:cNvSpPr>
          <p:nvPr/>
        </p:nvSpPr>
        <p:spPr bwMode="black">
          <a:xfrm>
            <a:off x="4071934" y="5357826"/>
            <a:ext cx="485775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15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Коала </a:t>
            </a:r>
            <a:r>
              <a:rPr kumimoji="0" lang="ru-RU" sz="1400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–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+mj-ea"/>
                <a:cs typeface="Arial" pitchFamily="34" charset="0"/>
              </a:rPr>
              <a:t> сумчатое животное,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+mj-ea"/>
                <a:cs typeface="Arial" pitchFamily="34" charset="0"/>
              </a:rPr>
              <a:t>напоминающее плюшевую игрушку.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+mj-ea"/>
                <a:cs typeface="Microsoft Sans Serif" pitchFamily="34" charset="0"/>
              </a:rPr>
              <a:t> Слово «коала» переводится как «непьющий»</a:t>
            </a:r>
            <a:endParaRPr kumimoji="0" lang="ru-RU" sz="140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Microsoft Sans Serif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Palatino Linotype" pitchFamily="18" charset="0"/>
              <a:ea typeface="+mj-ea"/>
              <a:cs typeface="Arial" pitchFamily="34" charset="0"/>
            </a:endParaRPr>
          </a:p>
        </p:txBody>
      </p:sp>
      <p:pic>
        <p:nvPicPr>
          <p:cNvPr id="27" name="Рисунок 26" descr="evolution-platypu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3214686"/>
            <a:ext cx="2643206" cy="2018239"/>
          </a:xfrm>
          <a:prstGeom prst="rect">
            <a:avLst/>
          </a:prstGeom>
          <a:ln w="22225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</p:pic>
      <p:cxnSp>
        <p:nvCxnSpPr>
          <p:cNvPr id="37" name="Прямая со стрелкой 36"/>
          <p:cNvCxnSpPr/>
          <p:nvPr/>
        </p:nvCxnSpPr>
        <p:spPr>
          <a:xfrm rot="5400000" flipH="1" flipV="1">
            <a:off x="250795" y="5535627"/>
            <a:ext cx="1071570" cy="1588"/>
          </a:xfrm>
          <a:prstGeom prst="straightConnector1">
            <a:avLst/>
          </a:prstGeom>
          <a:ln w="3175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8" grpId="0"/>
      <p:bldP spid="24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06_06_07_194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071546"/>
            <a:ext cx="2665251" cy="1772031"/>
          </a:xfrm>
          <a:prstGeom prst="rect">
            <a:avLst/>
          </a:prstGeom>
          <a:ln w="22225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black">
          <a:xfrm>
            <a:off x="1285852" y="-142900"/>
            <a:ext cx="7470648" cy="1500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Саванны и редколесья</a:t>
            </a:r>
            <a:endParaRPr kumimoji="0" lang="ru-RU" sz="3600" b="1" i="1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785786" y="2071678"/>
            <a:ext cx="392909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На красно-бурых почвах растут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эвкалипты, акации, казуарины, бутылочные деревья. </a:t>
            </a:r>
            <a:endParaRPr kumimoji="0" lang="ru-RU" sz="1400" strike="noStrike" kern="1200" cap="none" spc="0" normalizeH="0" noProof="0" dirty="0" smtClean="0">
              <a:ln w="18415" cmpd="sng">
                <a:noFill/>
                <a:prstDash val="solid"/>
              </a:ln>
              <a:solidFill>
                <a:schemeClr val="bg1"/>
              </a:solidFill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dirty="0" smtClean="0">
              <a:ln w="18415" cmpd="sng">
                <a:noFill/>
                <a:prstDash val="solid"/>
              </a:ln>
              <a:solidFill>
                <a:schemeClr val="bg1"/>
              </a:solidFill>
              <a:latin typeface="Calibri" pitchFamily="34" charset="0"/>
              <a:ea typeface="+mj-ea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" dirty="0" smtClean="0">
              <a:ln w="18415" cmpd="sng">
                <a:noFill/>
                <a:prstDash val="solid"/>
              </a:ln>
              <a:solidFill>
                <a:schemeClr val="bg1"/>
              </a:solidFill>
              <a:latin typeface="Calibri" pitchFamily="34" charset="0"/>
              <a:ea typeface="+mj-ea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+mj-ea"/>
                <a:cs typeface="Arial" pitchFamily="34" charset="0"/>
              </a:rPr>
              <a:t>Животный мир: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+mj-ea"/>
                <a:cs typeface="Arial" pitchFamily="34" charset="0"/>
              </a:rPr>
              <a:t>кенгуру, вомбаты, сумчатый муравьед, ехидны, коалы; у водоемов много птиц, в том числе черных лебедей</a:t>
            </a:r>
            <a:endParaRPr kumimoji="0" lang="ru-RU" sz="1400" strike="noStrike" kern="1200" cap="none" spc="0" normalizeH="0" noProof="0" dirty="0" smtClean="0">
              <a:ln w="18415" cmpd="sng">
                <a:noFill/>
                <a:prstDash val="solid"/>
              </a:ln>
              <a:solidFill>
                <a:schemeClr val="bg1"/>
              </a:solidFill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strike="noStrike" kern="1200" cap="none" spc="0" normalizeH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 </a:t>
            </a:r>
            <a:endParaRPr lang="ru-RU" sz="1400" dirty="0" smtClean="0">
              <a:ln w="18415" cmpd="sng">
                <a:noFill/>
                <a:prstDash val="solid"/>
              </a:ln>
              <a:solidFill>
                <a:srgbClr val="0070C0"/>
              </a:solidFill>
              <a:latin typeface="Calibri" pitchFamily="34" charset="0"/>
              <a:ea typeface="+mj-ea"/>
              <a:cs typeface="Microsoft Sans Serif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noProof="0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Calibri" pitchFamily="34" charset="0"/>
                <a:ea typeface="+mj-ea"/>
                <a:cs typeface="Microsoft Sans Serif" pitchFamily="34" charset="0"/>
              </a:rPr>
              <a:t> </a:t>
            </a:r>
            <a:endParaRPr kumimoji="0" lang="ru-RU" sz="140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j-ea"/>
              <a:cs typeface="Microsoft Sans Serif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Palatino Linotype" pitchFamily="18" charset="0"/>
              <a:ea typeface="+mj-ea"/>
              <a:cs typeface="Arial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643438" y="1571612"/>
            <a:ext cx="1071570" cy="1588"/>
          </a:xfrm>
          <a:prstGeom prst="straightConnector1">
            <a:avLst/>
          </a:prstGeom>
          <a:ln w="3175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Заголовок 1"/>
          <p:cNvSpPr txBox="1">
            <a:spLocks/>
          </p:cNvSpPr>
          <p:nvPr/>
        </p:nvSpPr>
        <p:spPr bwMode="black">
          <a:xfrm rot="10800000" flipV="1">
            <a:off x="2214546" y="3143248"/>
            <a:ext cx="3786214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15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Ехидна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–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австралийское однопроходное животное, покрытое иглами</a:t>
            </a:r>
            <a:endParaRPr kumimoji="0" lang="ru-RU" sz="1600" b="1" i="1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Palatino Linotype" pitchFamily="18" charset="0"/>
              <a:ea typeface="+mj-ea"/>
              <a:cs typeface="Arial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black">
          <a:xfrm rot="10800000" flipV="1">
            <a:off x="4000496" y="5286388"/>
            <a:ext cx="4786346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15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Волнистый попугай –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шумная, болтливая, активная птица семейства попугаевых</a:t>
            </a:r>
            <a:r>
              <a:rPr lang="ru-RU" sz="15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 </a:t>
            </a:r>
            <a:endParaRPr kumimoji="0" lang="ru-RU" sz="150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Microsoft Sans Serif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Palatino Linotype" pitchFamily="18" charset="0"/>
              <a:ea typeface="+mj-ea"/>
              <a:cs typeface="Arial" pitchFamily="34" charset="0"/>
            </a:endParaRPr>
          </a:p>
        </p:txBody>
      </p:sp>
      <p:pic>
        <p:nvPicPr>
          <p:cNvPr id="19" name="Рисунок 18" descr="travel016-10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643182"/>
            <a:ext cx="1785940" cy="2678910"/>
          </a:xfrm>
          <a:prstGeom prst="rect">
            <a:avLst/>
          </a:prstGeom>
          <a:ln w="22225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</p:pic>
      <p:cxnSp>
        <p:nvCxnSpPr>
          <p:cNvPr id="12" name="Прямая со стрелкой 11"/>
          <p:cNvCxnSpPr/>
          <p:nvPr/>
        </p:nvCxnSpPr>
        <p:spPr>
          <a:xfrm rot="10800000">
            <a:off x="2143108" y="3929066"/>
            <a:ext cx="1000132" cy="1588"/>
          </a:xfrm>
          <a:prstGeom prst="straightConnector1">
            <a:avLst/>
          </a:prstGeom>
          <a:ln w="3175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2" name="Рисунок 21" descr="28185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3286124"/>
            <a:ext cx="2357454" cy="1571636"/>
          </a:xfrm>
          <a:prstGeom prst="rect">
            <a:avLst/>
          </a:prstGeom>
          <a:ln w="22225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</p:pic>
      <p:cxnSp>
        <p:nvCxnSpPr>
          <p:cNvPr id="18" name="Прямая со стрелкой 17"/>
          <p:cNvCxnSpPr/>
          <p:nvPr/>
        </p:nvCxnSpPr>
        <p:spPr>
          <a:xfrm flipV="1">
            <a:off x="5572132" y="3714752"/>
            <a:ext cx="928694" cy="1588"/>
          </a:xfrm>
          <a:prstGeom prst="straightConnector1">
            <a:avLst/>
          </a:prstGeom>
          <a:ln w="3175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6" name="Рисунок 25" descr="65091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4500570"/>
            <a:ext cx="1365362" cy="2050526"/>
          </a:xfrm>
          <a:prstGeom prst="rect">
            <a:avLst/>
          </a:prstGeom>
          <a:ln w="22225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</p:pic>
      <p:sp>
        <p:nvSpPr>
          <p:cNvPr id="11" name="Заголовок 1"/>
          <p:cNvSpPr txBox="1">
            <a:spLocks/>
          </p:cNvSpPr>
          <p:nvPr/>
        </p:nvSpPr>
        <p:spPr bwMode="black">
          <a:xfrm rot="10800000" flipV="1">
            <a:off x="1928794" y="4000504"/>
            <a:ext cx="421484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15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«Бутылочное  дерево»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не только похоже на бутылку, но и содержит внутри большое количество влаг</a:t>
            </a:r>
            <a:r>
              <a:rPr lang="ru-RU" sz="15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и  </a:t>
            </a:r>
            <a:endParaRPr kumimoji="0" lang="ru-RU" sz="150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Microsoft Sans Serif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Palatino Linotype" pitchFamily="18" charset="0"/>
              <a:ea typeface="+mj-ea"/>
              <a:cs typeface="Arial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10800000">
            <a:off x="3786182" y="5429264"/>
            <a:ext cx="1000132" cy="1588"/>
          </a:xfrm>
          <a:prstGeom prst="straightConnector1">
            <a:avLst/>
          </a:prstGeom>
          <a:ln w="3175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6" grpId="0"/>
      <p:bldP spid="2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black">
          <a:xfrm>
            <a:off x="928662" y="0"/>
            <a:ext cx="7470648" cy="1500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Полупустыни и пустыни </a:t>
            </a:r>
            <a:endParaRPr kumimoji="0" lang="ru-RU" sz="3600" b="1" i="1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black">
          <a:xfrm>
            <a:off x="500034" y="2714620"/>
            <a:ext cx="414340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Обширные пространства  Австралии заняты зоной </a:t>
            </a:r>
            <a:r>
              <a:rPr kumimoji="0" lang="ru-RU" sz="1500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пустынь</a:t>
            </a:r>
            <a:r>
              <a:rPr kumimoji="0" lang="ru-RU" sz="1400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 и </a:t>
            </a:r>
            <a:r>
              <a:rPr kumimoji="0" lang="ru-RU" sz="1500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полупустынь.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+mj-ea"/>
                <a:cs typeface="Arial" pitchFamily="34" charset="0"/>
              </a:rPr>
              <a:t>Тут растут мелколиственные злаки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+mj-ea"/>
                <a:cs typeface="Arial" pitchFamily="34" charset="0"/>
              </a:rPr>
              <a:t>и </a:t>
            </a:r>
            <a:r>
              <a:rPr lang="ru-RU" sz="15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+mj-ea"/>
                <a:cs typeface="Arial" pitchFamily="34" charset="0"/>
              </a:rPr>
              <a:t>скреб –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+mj-ea"/>
                <a:cs typeface="Arial" pitchFamily="34" charset="0"/>
              </a:rPr>
              <a:t>заросли из густо переплетающихся, колючих вечнозеленых кустарников.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00" dirty="0" smtClean="0">
              <a:ln w="18415" cmpd="sng">
                <a:noFill/>
                <a:prstDash val="solid"/>
              </a:ln>
              <a:solidFill>
                <a:schemeClr val="bg1"/>
              </a:solidFill>
              <a:latin typeface="Calibri" pitchFamily="34" charset="0"/>
              <a:ea typeface="+mj-ea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+mj-ea"/>
                <a:cs typeface="Arial" pitchFamily="34" charset="0"/>
              </a:rPr>
              <a:t>Растения скрэба: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+mj-ea"/>
                <a:cs typeface="Arial" pitchFamily="34" charset="0"/>
              </a:rPr>
              <a:t>кустарниковые формы эвкалиптов и акаций.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+mj-ea"/>
                <a:cs typeface="Arial" pitchFamily="34" charset="0"/>
              </a:rPr>
              <a:t>Животный мир: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+mj-ea"/>
                <a:cs typeface="Arial" pitchFamily="34" charset="0"/>
              </a:rPr>
              <a:t>гигантские кенгуру, вомбаты, собака динго, страус эму, ехидна.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+mj-ea"/>
                <a:cs typeface="Arial" pitchFamily="34" charset="0"/>
              </a:rPr>
              <a:t>Самые обширные пустыни – Большая Песчаная, Виктория,  Симпсона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+mj-ea"/>
                <a:cs typeface="Arial" pitchFamily="34" charset="0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 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+mj-ea"/>
                <a:cs typeface="Arial" pitchFamily="34" charset="0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" dirty="0" smtClean="0">
              <a:ln w="18415" cmpd="sng">
                <a:noFill/>
                <a:prstDash val="solid"/>
              </a:ln>
              <a:solidFill>
                <a:schemeClr val="bg1"/>
              </a:solidFill>
              <a:latin typeface="Calibri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black">
          <a:xfrm rot="10800000" flipV="1">
            <a:off x="2428860" y="4214818"/>
            <a:ext cx="4429156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15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Кенгуру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– 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сумчатое млекопитающее, обитающее в Австралии </a:t>
            </a:r>
            <a:endParaRPr kumimoji="0" lang="ru-RU" sz="140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Microsoft Sans Serif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Palatino Linotype" pitchFamily="18" charset="0"/>
              <a:ea typeface="+mj-ea"/>
              <a:cs typeface="Arial" pitchFamily="34" charset="0"/>
            </a:endParaRPr>
          </a:p>
        </p:txBody>
      </p:sp>
      <p:pic>
        <p:nvPicPr>
          <p:cNvPr id="12" name="Рисунок 11" descr="des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285860"/>
            <a:ext cx="3472953" cy="1805936"/>
          </a:xfrm>
          <a:prstGeom prst="rect">
            <a:avLst/>
          </a:prstGeom>
          <a:ln w="22225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4572000" y="2214554"/>
            <a:ext cx="1000132" cy="1588"/>
          </a:xfrm>
          <a:prstGeom prst="straightConnector1">
            <a:avLst/>
          </a:prstGeom>
          <a:ln w="3175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Рисунок 13" descr="73717679_kengo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929066"/>
            <a:ext cx="2387219" cy="1792850"/>
          </a:xfrm>
          <a:prstGeom prst="rect">
            <a:avLst/>
          </a:prstGeom>
          <a:ln w="22225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</p:pic>
      <p:cxnSp>
        <p:nvCxnSpPr>
          <p:cNvPr id="11" name="Прямая со стрелкой 10"/>
          <p:cNvCxnSpPr/>
          <p:nvPr/>
        </p:nvCxnSpPr>
        <p:spPr>
          <a:xfrm rot="10800000">
            <a:off x="2500298" y="4429132"/>
            <a:ext cx="1000132" cy="1588"/>
          </a:xfrm>
          <a:prstGeom prst="straightConnector1">
            <a:avLst/>
          </a:prstGeom>
          <a:ln w="3175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Рисунок 17" descr="wffm040-wilddog-din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3357562"/>
            <a:ext cx="1897730" cy="2362014"/>
          </a:xfrm>
          <a:prstGeom prst="rect">
            <a:avLst/>
          </a:prstGeom>
          <a:ln w="22225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</p:pic>
      <p:cxnSp>
        <p:nvCxnSpPr>
          <p:cNvPr id="16" name="Прямая со стрелкой 15"/>
          <p:cNvCxnSpPr/>
          <p:nvPr/>
        </p:nvCxnSpPr>
        <p:spPr>
          <a:xfrm rot="5400000" flipH="1" flipV="1">
            <a:off x="6715934" y="5714222"/>
            <a:ext cx="1000132" cy="1588"/>
          </a:xfrm>
          <a:prstGeom prst="straightConnector1">
            <a:avLst/>
          </a:prstGeom>
          <a:ln w="3175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 bwMode="black">
          <a:xfrm rot="10800000" flipV="1">
            <a:off x="2214546" y="5357826"/>
            <a:ext cx="464347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15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Динго </a:t>
            </a: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– вторично одичавшая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14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домашняя собака, единственный плацентарный хищник в аборигенной фауне Австралии</a:t>
            </a:r>
            <a:endParaRPr kumimoji="0" lang="ru-RU" sz="1600" b="1" i="1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Palatino Linotype" pitchFamily="18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all-blacks.jpg"/>
          <p:cNvPicPr>
            <a:picLocks noChangeAspect="1"/>
          </p:cNvPicPr>
          <p:nvPr/>
        </p:nvPicPr>
        <p:blipFill>
          <a:blip r:embed="rId2" cstate="print"/>
          <a:srcRect l="52273"/>
          <a:stretch>
            <a:fillRect/>
          </a:stretch>
        </p:blipFill>
        <p:spPr>
          <a:xfrm>
            <a:off x="5000628" y="4000504"/>
            <a:ext cx="1493054" cy="2132935"/>
          </a:xfrm>
          <a:prstGeom prst="rect">
            <a:avLst/>
          </a:prstGeom>
          <a:ln w="22225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black">
          <a:xfrm>
            <a:off x="1214414" y="142852"/>
            <a:ext cx="7470648" cy="1500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Австралия и Океания: жители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>
            <a:off x="6357950" y="4714884"/>
            <a:ext cx="785818" cy="1588"/>
          </a:xfrm>
          <a:prstGeom prst="straightConnector1">
            <a:avLst/>
          </a:prstGeom>
          <a:ln w="3175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Заголовок 1"/>
          <p:cNvSpPr txBox="1">
            <a:spLocks/>
          </p:cNvSpPr>
          <p:nvPr/>
        </p:nvSpPr>
        <p:spPr bwMode="black">
          <a:xfrm>
            <a:off x="1000100" y="2071678"/>
            <a:ext cx="7858180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+mj-ea"/>
                <a:cs typeface="Arial" pitchFamily="34" charset="0"/>
              </a:rPr>
              <a:t>Из 30 миллионов жителей  этого региона 19 миллионов живут в Австралии – примерно такая же численность населения в маленькой стране Непал в Азии.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00" dirty="0" smtClean="0">
              <a:ln w="18415" cmpd="sng">
                <a:noFill/>
                <a:prstDash val="solid"/>
              </a:ln>
              <a:solidFill>
                <a:schemeClr val="bg1"/>
              </a:solidFill>
              <a:latin typeface="Calibri" pitchFamily="34" charset="0"/>
              <a:ea typeface="+mj-ea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+mj-ea"/>
                <a:cs typeface="Arial" pitchFamily="34" charset="0"/>
              </a:rPr>
              <a:t>Большинство австралийцев живут на узкой плодородной полосе вдоль восточного и юго-восточного побережий. Здесь находятся самые крупные города страны – Сидней и Мельбурн. Внутренние области Австралии практически безлюдны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+mj-ea"/>
                <a:cs typeface="Arial" pitchFamily="34" charset="0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+mj-ea"/>
                <a:cs typeface="Arial" pitchFamily="34" charset="0"/>
              </a:rPr>
              <a:t> 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strike="noStrike" kern="1200" cap="none" spc="0" normalizeH="0" noProof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 </a:t>
            </a:r>
            <a:endParaRPr lang="ru-RU" sz="1600" dirty="0" smtClean="0">
              <a:ln w="18415" cmpd="sng">
                <a:noFill/>
                <a:prstDash val="solid"/>
              </a:ln>
              <a:solidFill>
                <a:schemeClr val="bg1"/>
              </a:solidFill>
              <a:latin typeface="Calibri" pitchFamily="34" charset="0"/>
              <a:ea typeface="+mj-ea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 smtClean="0">
              <a:ln w="18415" cmpd="sng">
                <a:noFill/>
                <a:prstDash val="solid"/>
              </a:ln>
              <a:solidFill>
                <a:schemeClr val="bg1"/>
              </a:solidFill>
              <a:latin typeface="Palatino Linotype" pitchFamily="18" charset="0"/>
              <a:ea typeface="+mj-ea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1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Palatino Linotype" pitchFamily="18" charset="0"/>
              <a:ea typeface="+mj-ea"/>
              <a:cs typeface="Arial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black">
          <a:xfrm>
            <a:off x="571472" y="2928934"/>
            <a:ext cx="242889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Первые</a:t>
            </a:r>
            <a:r>
              <a:rPr kumimoji="0" lang="ru-RU" sz="2000" b="1" i="1" u="none" strike="noStrike" kern="1200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поселенцы</a:t>
            </a:r>
            <a:endParaRPr kumimoji="0" lang="ru-RU" sz="2000" b="1" i="1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Рисунок 18" descr="-David-Gulpilil-Australia-King-George-58219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3286124"/>
            <a:ext cx="1785950" cy="2000264"/>
          </a:xfrm>
          <a:prstGeom prst="rect">
            <a:avLst/>
          </a:prstGeom>
          <a:ln w="22225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</p:pic>
      <p:sp>
        <p:nvSpPr>
          <p:cNvPr id="20" name="Заголовок 1"/>
          <p:cNvSpPr txBox="1">
            <a:spLocks/>
          </p:cNvSpPr>
          <p:nvPr/>
        </p:nvSpPr>
        <p:spPr bwMode="black">
          <a:xfrm>
            <a:off x="571472" y="3857628"/>
            <a:ext cx="2214578" cy="2357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u="none" strike="noStrike" kern="1200" cap="none" spc="0" normalizeH="0" baseline="0" noProof="0" dirty="0" smtClean="0">
                <a:ln w="317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Calibri" pitchFamily="34" charset="0"/>
                <a:ea typeface="+mj-ea"/>
                <a:cs typeface="Microsoft Sans Serif" pitchFamily="34" charset="0"/>
              </a:rPr>
              <a:t>Около 1000 лет назад на островах южной части Тихого океана, где сейчас находится Новая Зеландия,</a:t>
            </a:r>
            <a:r>
              <a:rPr kumimoji="0" lang="ru-RU" sz="1400" u="none" strike="noStrike" kern="1200" cap="none" spc="0" normalizeH="0" noProof="0" dirty="0" smtClean="0">
                <a:ln w="317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Calibri" pitchFamily="34" charset="0"/>
                <a:ea typeface="+mj-ea"/>
                <a:cs typeface="Microsoft Sans Serif" pitchFamily="34" charset="0"/>
              </a:rPr>
              <a:t> высадились первые люди. Это были маори, жители островов , находящихся далеко к северо-востоку.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>
                <a:ln w="317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Европейцы</a:t>
            </a:r>
            <a:r>
              <a:rPr lang="ru-RU" sz="1400" dirty="0" smtClean="0">
                <a:ln w="317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 появились тут в середине  </a:t>
            </a:r>
            <a:r>
              <a:rPr lang="en-US" sz="1400" dirty="0" smtClean="0">
                <a:ln w="317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XVII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u="none" strike="noStrike" kern="1200" cap="none" spc="0" normalizeH="0" baseline="0" noProof="0" dirty="0" err="1" smtClean="0">
                <a:ln w="317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Calibri" pitchFamily="34" charset="0"/>
                <a:ea typeface="+mj-ea"/>
                <a:cs typeface="Microsoft Sans Serif" pitchFamily="34" charset="0"/>
              </a:rPr>
              <a:t>Маорийцы</a:t>
            </a:r>
            <a:r>
              <a:rPr kumimoji="0" lang="ru-RU" sz="1400" u="none" strike="noStrike" kern="1200" cap="none" spc="0" normalizeH="0" baseline="0" noProof="0" dirty="0" smtClean="0">
                <a:ln w="317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Calibri" pitchFamily="34" charset="0"/>
                <a:ea typeface="+mj-ea"/>
                <a:cs typeface="Microsoft Sans Serif" pitchFamily="34" charset="0"/>
              </a:rPr>
              <a:t> – прекрасные скульпторы и резчики по дереву</a:t>
            </a:r>
            <a:endParaRPr kumimoji="0" lang="ru-RU" sz="1600" u="none" strike="noStrike" kern="1200" cap="none" spc="0" normalizeH="0" baseline="0" noProof="0" dirty="0">
              <a:ln w="317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Calibri" pitchFamily="34" charset="0"/>
              <a:ea typeface="+mj-ea"/>
              <a:cs typeface="Microsoft Sans Serif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black">
          <a:xfrm>
            <a:off x="6429388" y="3000372"/>
            <a:ext cx="242889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Горячие поклонники</a:t>
            </a:r>
            <a:r>
              <a:rPr kumimoji="0" lang="ru-RU" sz="2000" b="1" i="1" u="none" strike="noStrike" kern="1200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регби</a:t>
            </a:r>
            <a:endParaRPr kumimoji="0" lang="ru-RU" sz="2000" b="1" i="1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black">
          <a:xfrm>
            <a:off x="6572264" y="3857628"/>
            <a:ext cx="2214578" cy="2357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u="none" strike="noStrike" kern="1200" cap="none" spc="0" normalizeH="0" baseline="0" noProof="0" dirty="0" smtClean="0">
                <a:ln w="317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Calibri" pitchFamily="34" charset="0"/>
                <a:ea typeface="+mj-ea"/>
                <a:cs typeface="Microsoft Sans Serif" pitchFamily="34" charset="0"/>
              </a:rPr>
              <a:t>Австралийцы и новозеландцы – большие любители спорта, они ведут активный образ жизни.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400" dirty="0" smtClean="0">
                <a:ln w="317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Любимая игра в этих странах – регби. Новозеландская сборная по регби называется </a:t>
            </a:r>
            <a:endParaRPr lang="en-US" sz="1400" dirty="0" smtClean="0">
              <a:ln w="317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latin typeface="Calibri" pitchFamily="34" charset="0"/>
              <a:ea typeface="+mj-ea"/>
              <a:cs typeface="Microsoft Sans Serif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400" dirty="0" smtClean="0">
                <a:ln w="317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«</a:t>
            </a:r>
            <a:r>
              <a:rPr lang="en-US" sz="1400" dirty="0" smtClean="0">
                <a:ln w="317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All blacks</a:t>
            </a:r>
            <a:r>
              <a:rPr lang="ru-RU" sz="1400" dirty="0" smtClean="0">
                <a:ln w="317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»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400" dirty="0" smtClean="0">
                <a:ln w="317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(«Все в черном»)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400" dirty="0" smtClean="0">
                <a:ln w="3175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Microsoft Sans Serif" pitchFamily="34" charset="0"/>
              </a:rPr>
              <a:t> из-за цвета спортивной формы </a:t>
            </a:r>
            <a:endParaRPr kumimoji="0" lang="ru-RU" sz="1600" u="none" strike="noStrike" kern="1200" cap="none" spc="0" normalizeH="0" baseline="0" noProof="0" dirty="0">
              <a:ln w="3175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Calibri" pitchFamily="34" charset="0"/>
              <a:ea typeface="+mj-ea"/>
              <a:cs typeface="Microsoft Sans Serif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428860" y="4357694"/>
            <a:ext cx="928694" cy="1588"/>
          </a:xfrm>
          <a:prstGeom prst="straightConnector1">
            <a:avLst/>
          </a:prstGeom>
          <a:ln w="3175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8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MSC_RU-RU_MS_BlueUniversal">
  <a:themeElements>
    <a:clrScheme name="Korea03">
      <a:dk1>
        <a:srgbClr val="000000"/>
      </a:dk1>
      <a:lt1>
        <a:srgbClr val="FFFFFF"/>
      </a:lt1>
      <a:dk2>
        <a:srgbClr val="0362B9"/>
      </a:dk2>
      <a:lt2>
        <a:srgbClr val="BCE7FA"/>
      </a:lt2>
      <a:accent1>
        <a:srgbClr val="3DB5DB"/>
      </a:accent1>
      <a:accent2>
        <a:srgbClr val="DF9B29"/>
      </a:accent2>
      <a:accent3>
        <a:srgbClr val="6699FF"/>
      </a:accent3>
      <a:accent4>
        <a:srgbClr val="D361AA"/>
      </a:accent4>
      <a:accent5>
        <a:srgbClr val="A3D75D"/>
      </a:accent5>
      <a:accent6>
        <a:srgbClr val="D36161"/>
      </a:accent6>
      <a:hlink>
        <a:srgbClr val="FF9933"/>
      </a:hlink>
      <a:folHlink>
        <a:srgbClr val="FF3399"/>
      </a:folHlink>
    </a:clrScheme>
    <a:fontScheme name="Korea03">
      <a:majorFont>
        <a:latin typeface="Corbel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w Cen MT"/>
        <a:ea typeface=""/>
        <a:cs typeface=""/>
        <a:font script="Jpan" typeface="HGｺﾞｼｯｸE"/>
        <a:font script="Hang" typeface="휴먼모음T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orea03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hade val="100000"/>
                <a:satMod val="115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MSC_RU-RU_MS_BlueUniversal</Template>
  <TotalTime>1548</TotalTime>
  <Words>1657</Words>
  <Application>Microsoft Office PowerPoint</Application>
  <PresentationFormat>Экран (4:3)</PresentationFormat>
  <Paragraphs>192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Corbel</vt:lpstr>
      <vt:lpstr>Microsoft Sans Serif</vt:lpstr>
      <vt:lpstr>Palatino Linotype</vt:lpstr>
      <vt:lpstr>Times New Roman</vt:lpstr>
      <vt:lpstr>Tw Cen MT</vt:lpstr>
      <vt:lpstr>Wingdings</vt:lpstr>
      <vt:lpstr>Wingdings 2</vt:lpstr>
      <vt:lpstr>MSC_RU-RU_MS_BlueUniversal</vt:lpstr>
      <vt:lpstr>Тема урока: «Австралия и Океания»</vt:lpstr>
      <vt:lpstr>Презентация PowerPoint</vt:lpstr>
      <vt:lpstr>Презентация PowerPoint</vt:lpstr>
      <vt:lpstr>Австралия –  </vt:lpstr>
      <vt:lpstr>Влажные и переменно-влажные тропические леса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WolfishLair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Южная Америка</dc:title>
  <dc:creator>Админ</dc:creator>
  <cp:lastModifiedBy>Семинякина Елена Борисовна</cp:lastModifiedBy>
  <cp:revision>194</cp:revision>
  <dcterms:created xsi:type="dcterms:W3CDTF">2011-11-12T07:27:24Z</dcterms:created>
  <dcterms:modified xsi:type="dcterms:W3CDTF">2020-05-22T13:38:38Z</dcterms:modified>
</cp:coreProperties>
</file>